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8.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9.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1.xml" ContentType="application/vnd.openxmlformats-officedocument.theme+xml"/>
  <Override PartName="/ppt/slideLayouts/slideLayout65.xml" ContentType="application/vnd.openxmlformats-officedocument.presentationml.slideLayout+xml"/>
  <Override PartName="/ppt/theme/theme1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 id="2147483671" r:id="rId3"/>
    <p:sldMasterId id="2147483676" r:id="rId4"/>
    <p:sldMasterId id="2147483681" r:id="rId5"/>
    <p:sldMasterId id="2147483690" r:id="rId6"/>
    <p:sldMasterId id="2147483692" r:id="rId7"/>
    <p:sldMasterId id="2147483703" r:id="rId8"/>
    <p:sldMasterId id="2147483709" r:id="rId9"/>
    <p:sldMasterId id="2147483714" r:id="rId10"/>
    <p:sldMasterId id="2147483735" r:id="rId11"/>
    <p:sldMasterId id="2147483744" r:id="rId12"/>
  </p:sldMasterIdLst>
  <p:sldIdLst>
    <p:sldId id="328" r:id="rId13"/>
    <p:sldId id="297" r:id="rId14"/>
    <p:sldId id="308" r:id="rId15"/>
    <p:sldId id="307" r:id="rId16"/>
    <p:sldId id="314" r:id="rId17"/>
    <p:sldId id="300" r:id="rId18"/>
    <p:sldId id="305" r:id="rId19"/>
    <p:sldId id="261" r:id="rId20"/>
    <p:sldId id="334" r:id="rId21"/>
    <p:sldId id="329" r:id="rId22"/>
    <p:sldId id="386" r:id="rId23"/>
    <p:sldId id="303" r:id="rId24"/>
    <p:sldId id="302" r:id="rId25"/>
    <p:sldId id="331" r:id="rId26"/>
    <p:sldId id="332" r:id="rId27"/>
    <p:sldId id="330" r:id="rId28"/>
    <p:sldId id="333" r:id="rId29"/>
    <p:sldId id="309" r:id="rId30"/>
    <p:sldId id="310" r:id="rId31"/>
    <p:sldId id="387" r:id="rId32"/>
    <p:sldId id="257" r:id="rId33"/>
    <p:sldId id="277" r:id="rId34"/>
    <p:sldId id="276" r:id="rId35"/>
    <p:sldId id="335" r:id="rId36"/>
    <p:sldId id="336" r:id="rId37"/>
    <p:sldId id="278" r:id="rId38"/>
    <p:sldId id="279" r:id="rId39"/>
    <p:sldId id="280" r:id="rId40"/>
    <p:sldId id="292" r:id="rId41"/>
    <p:sldId id="321" r:id="rId42"/>
    <p:sldId id="317" r:id="rId43"/>
    <p:sldId id="318" r:id="rId44"/>
    <p:sldId id="284" r:id="rId45"/>
    <p:sldId id="288" r:id="rId46"/>
    <p:sldId id="312" r:id="rId47"/>
    <p:sldId id="290" r:id="rId48"/>
    <p:sldId id="337" r:id="rId49"/>
    <p:sldId id="340" r:id="rId50"/>
    <p:sldId id="341" r:id="rId51"/>
    <p:sldId id="342" r:id="rId52"/>
    <p:sldId id="385" r:id="rId53"/>
    <p:sldId id="339" r:id="rId54"/>
    <p:sldId id="313" r:id="rId55"/>
    <p:sldId id="263" r:id="rId56"/>
    <p:sldId id="372" r:id="rId57"/>
    <p:sldId id="264" r:id="rId58"/>
    <p:sldId id="265" r:id="rId59"/>
    <p:sldId id="267" r:id="rId60"/>
    <p:sldId id="269" r:id="rId61"/>
    <p:sldId id="273" r:id="rId62"/>
    <p:sldId id="373" r:id="rId63"/>
    <p:sldId id="274" r:id="rId64"/>
    <p:sldId id="374" r:id="rId65"/>
    <p:sldId id="346" r:id="rId66"/>
    <p:sldId id="375" r:id="rId67"/>
    <p:sldId id="349" r:id="rId68"/>
    <p:sldId id="376" r:id="rId69"/>
    <p:sldId id="351" r:id="rId70"/>
    <p:sldId id="365" r:id="rId71"/>
    <p:sldId id="379" r:id="rId72"/>
    <p:sldId id="380" r:id="rId73"/>
    <p:sldId id="381" r:id="rId74"/>
    <p:sldId id="355" r:id="rId75"/>
    <p:sldId id="382" r:id="rId76"/>
    <p:sldId id="322" r:id="rId77"/>
    <p:sldId id="356" r:id="rId78"/>
    <p:sldId id="353" r:id="rId79"/>
    <p:sldId id="357" r:id="rId80"/>
    <p:sldId id="383" r:id="rId81"/>
    <p:sldId id="354" r:id="rId82"/>
    <p:sldId id="358" r:id="rId83"/>
    <p:sldId id="359" r:id="rId84"/>
    <p:sldId id="384" r:id="rId85"/>
    <p:sldId id="369" r:id="rId86"/>
    <p:sldId id="370" r:id="rId87"/>
    <p:sldId id="338" r:id="rId88"/>
    <p:sldId id="345" r:id="rId89"/>
  </p:sldIdLst>
  <p:sldSz cx="12192000" cy="6858000"/>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8" autoAdjust="0"/>
    <p:restoredTop sz="94660"/>
  </p:normalViewPr>
  <p:slideViewPr>
    <p:cSldViewPr snapToGrid="0">
      <p:cViewPr varScale="1">
        <p:scale>
          <a:sx n="116" d="100"/>
          <a:sy n="116" d="100"/>
        </p:scale>
        <p:origin x="26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8" name="Slide Number Placeholder 5">
            <a:extLst>
              <a:ext uri="{FF2B5EF4-FFF2-40B4-BE49-F238E27FC236}">
                <a16:creationId xmlns:a16="http://schemas.microsoft.com/office/drawing/2014/main" id="{F93BD4FA-08FD-B645-9A95-0C62F16578D8}"/>
              </a:ext>
            </a:extLst>
          </p:cNvPr>
          <p:cNvSpPr txBox="1">
            <a:spLocks/>
          </p:cNvSpPr>
          <p:nvPr/>
        </p:nvSpPr>
        <p:spPr>
          <a:xfrm>
            <a:off x="1957269"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tx2"/>
                </a:solidFill>
              </a:rPr>
              <a:t>U.S. Department of Commerce | National Oceanic and Atmospheric Administration | National Marine Fisheries Service</a:t>
            </a:r>
          </a:p>
        </p:txBody>
      </p:sp>
      <p:sp>
        <p:nvSpPr>
          <p:cNvPr id="13" name="Freeform 12">
            <a:extLst>
              <a:ext uri="{FF2B5EF4-FFF2-40B4-BE49-F238E27FC236}">
                <a16:creationId xmlns:a16="http://schemas.microsoft.com/office/drawing/2014/main" id="{C63858EB-D335-0C46-9C26-C590590CBE62}"/>
              </a:ext>
            </a:extLst>
          </p:cNvPr>
          <p:cNvSpPr/>
          <p:nvPr/>
        </p:nvSpPr>
        <p:spPr>
          <a:xfrm rot="10800000">
            <a:off x="-1" y="-4"/>
            <a:ext cx="2178925" cy="6370522"/>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7DD111B-4E7C-1940-B347-33E4459FD8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88" y="291480"/>
            <a:ext cx="2155088" cy="981763"/>
          </a:xfrm>
          <a:prstGeom prst="rect">
            <a:avLst/>
          </a:prstGeom>
          <a:noFill/>
          <a:ln>
            <a:noFill/>
          </a:ln>
        </p:spPr>
      </p:pic>
    </p:spTree>
    <p:extLst>
      <p:ext uri="{BB962C8B-B14F-4D97-AF65-F5344CB8AC3E}">
        <p14:creationId xmlns:p14="http://schemas.microsoft.com/office/powerpoint/2010/main" val="1762858241"/>
      </p:ext>
    </p:extLst>
  </p:cSld>
  <p:clrMapOvr>
    <a:masterClrMapping/>
  </p:clrMapOvr>
  <p:extLst>
    <p:ext uri="{DCECCB84-F9BA-43D5-87BE-67443E8EF086}">
      <p15:sldGuideLst xmlns:p15="http://schemas.microsoft.com/office/powerpoint/2012/main">
        <p15:guide id="1" orient="horz" pos="2160">
          <p15:clr>
            <a:srgbClr val="FBAE40"/>
          </p15:clr>
        </p15:guide>
        <p15:guide id="2" pos="134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223482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312622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inimal Swoosh">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2363859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inimal Swoosh_Tea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19294-428D-CA42-B3A7-CC09A6762897}"/>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8015195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inimal Logo Swoosh ">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8" name="Freeform 7">
            <a:extLst>
              <a:ext uri="{FF2B5EF4-FFF2-40B4-BE49-F238E27FC236}">
                <a16:creationId xmlns:a16="http://schemas.microsoft.com/office/drawing/2014/main" id="{F1E1A45F-4BC2-0440-A866-C4D9C38FA67B}"/>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alpha val="8785"/>
                </a:schemeClr>
              </a:gs>
              <a:gs pos="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8">
            <a:extLst>
              <a:ext uri="{FF2B5EF4-FFF2-40B4-BE49-F238E27FC236}">
                <a16:creationId xmlns:a16="http://schemas.microsoft.com/office/drawing/2014/main" id="{B5BB2B7D-4FB9-694E-9AF9-881CD0EBB2BD}"/>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descr="NOAA Fisheries logo">
            <a:extLst>
              <a:ext uri="{FF2B5EF4-FFF2-40B4-BE49-F238E27FC236}">
                <a16:creationId xmlns:a16="http://schemas.microsoft.com/office/drawing/2014/main" id="{42E22EE0-9C57-2547-9FA9-294C05E9F8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73288078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inimal Logo Swoosh_Teal Foote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5DA40C-09A7-D442-B232-56243386A9D8}"/>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9" name="Freeform 8">
            <a:extLst>
              <a:ext uri="{FF2B5EF4-FFF2-40B4-BE49-F238E27FC236}">
                <a16:creationId xmlns:a16="http://schemas.microsoft.com/office/drawing/2014/main" id="{3DACC1A8-794B-A44F-A7AC-1F2EA724975A}"/>
              </a:ext>
            </a:extLst>
          </p:cNvPr>
          <p:cNvSpPr/>
          <p:nvPr userDrawn="1"/>
        </p:nvSpPr>
        <p:spPr>
          <a:xfrm rot="5400000" flipV="1">
            <a:off x="8567305" y="323330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0">
                <a:schemeClr val="accent1"/>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93B7B402-DA58-EB41-8E17-5B6ED2B5277B}"/>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descr="NOAA Fisheries logo">
            <a:extLst>
              <a:ext uri="{FF2B5EF4-FFF2-40B4-BE49-F238E27FC236}">
                <a16:creationId xmlns:a16="http://schemas.microsoft.com/office/drawing/2014/main" id="{A46518CF-2A9A-BD49-8615-32EE10C1EB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405381235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343961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00976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qua footer sm">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15E8329F-D41A-9149-BC0A-1D46AD80AAFD}"/>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schemeClr>
              </a:gs>
              <a:gs pos="0">
                <a:schemeClr val="bg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reeform 3">
            <a:extLst>
              <a:ext uri="{FF2B5EF4-FFF2-40B4-BE49-F238E27FC236}">
                <a16:creationId xmlns:a16="http://schemas.microsoft.com/office/drawing/2014/main" id="{D37BE76C-8200-0840-8FDE-341E7DC53ED4}"/>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B63F7BF-CE1E-4443-9159-743E539A49F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7" name="TextBox 6">
            <a:extLst>
              <a:ext uri="{FF2B5EF4-FFF2-40B4-BE49-F238E27FC236}">
                <a16:creationId xmlns:a16="http://schemas.microsoft.com/office/drawing/2014/main" id="{F862C621-20CB-994A-864D-5CA183C42E98}"/>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pic>
        <p:nvPicPr>
          <p:cNvPr id="9" name="Picture 8" descr="NOAA Fisheries logo">
            <a:extLst>
              <a:ext uri="{FF2B5EF4-FFF2-40B4-BE49-F238E27FC236}">
                <a16:creationId xmlns:a16="http://schemas.microsoft.com/office/drawing/2014/main" id="{A93BF77C-916C-304D-BF99-4C278AFE17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14920317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666720349"/>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lue1 Title Slide">
    <p:bg>
      <p:bgPr>
        <a:solidFill>
          <a:srgbClr val="0055A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57269" y="1796483"/>
            <a:ext cx="9572331" cy="1772793"/>
          </a:xfrm>
        </p:spPr>
        <p:txBody>
          <a:bodyPr lIns="0" tIns="0" rIns="0" bIns="0" anchor="b"/>
          <a:lstStyle>
            <a:lvl1pPr algn="l">
              <a:defRPr sz="7200">
                <a:solidFill>
                  <a:schemeClr val="accent5"/>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57269" y="3569273"/>
            <a:ext cx="95723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Slide Number Placeholder 5">
            <a:extLst>
              <a:ext uri="{FF2B5EF4-FFF2-40B4-BE49-F238E27FC236}">
                <a16:creationId xmlns:a16="http://schemas.microsoft.com/office/drawing/2014/main" id="{C4A2006C-163A-EF41-8C30-1600F269BC16}"/>
              </a:ext>
            </a:extLst>
          </p:cNvPr>
          <p:cNvSpPr txBox="1">
            <a:spLocks/>
          </p:cNvSpPr>
          <p:nvPr/>
        </p:nvSpPr>
        <p:spPr>
          <a:xfrm>
            <a:off x="1957269"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5"/>
                </a:solidFill>
              </a:rPr>
              <a:t>U.S. Department of Commerce | National Oceanic and Atmospheric Administration | National Marine Fisheries Service</a:t>
            </a:r>
          </a:p>
        </p:txBody>
      </p:sp>
      <p:sp>
        <p:nvSpPr>
          <p:cNvPr id="10" name="Freeform 9">
            <a:extLst>
              <a:ext uri="{FF2B5EF4-FFF2-40B4-BE49-F238E27FC236}">
                <a16:creationId xmlns:a16="http://schemas.microsoft.com/office/drawing/2014/main" id="{A06BF5A6-B6F3-0D45-A23B-1B9F66AC072B}"/>
              </a:ext>
            </a:extLst>
          </p:cNvPr>
          <p:cNvSpPr/>
          <p:nvPr/>
        </p:nvSpPr>
        <p:spPr>
          <a:xfrm rot="10800000">
            <a:off x="-1" y="-4"/>
            <a:ext cx="2178925" cy="6370522"/>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9CB7490-CBBE-8845-B8A0-DE1A9C454B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88" y="291480"/>
            <a:ext cx="2155088" cy="981763"/>
          </a:xfrm>
          <a:prstGeom prst="rect">
            <a:avLst/>
          </a:prstGeom>
          <a:noFill/>
          <a:ln>
            <a:noFill/>
          </a:ln>
        </p:spPr>
      </p:pic>
    </p:spTree>
    <p:extLst>
      <p:ext uri="{BB962C8B-B14F-4D97-AF65-F5344CB8AC3E}">
        <p14:creationId xmlns:p14="http://schemas.microsoft.com/office/powerpoint/2010/main" val="3765862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695718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Teal Divider">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5884650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Blue1 Divider">
    <p:bg>
      <p:bgPr>
        <a:solidFill>
          <a:srgbClr val="0055A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572331" cy="1772793"/>
          </a:xfrm>
        </p:spPr>
        <p:txBody>
          <a:bodyPr lIns="0" tIns="0" rIns="0" bIns="0" anchor="b"/>
          <a:lstStyle>
            <a:lvl1pPr algn="l">
              <a:defRPr sz="7200">
                <a:solidFill>
                  <a:schemeClr val="accent5"/>
                </a:solidFill>
              </a:defRPr>
            </a:lvl1pPr>
          </a:lstStyle>
          <a:p>
            <a:r>
              <a:rPr lang="en-US" dirty="0"/>
              <a:t>Click to edit Divider Page</a:t>
            </a:r>
          </a:p>
        </p:txBody>
      </p:sp>
      <p:sp>
        <p:nvSpPr>
          <p:cNvPr id="3" name="Subtitle 2"/>
          <p:cNvSpPr>
            <a:spLocks noGrp="1"/>
          </p:cNvSpPr>
          <p:nvPr>
            <p:ph type="subTitle" idx="1"/>
          </p:nvPr>
        </p:nvSpPr>
        <p:spPr>
          <a:xfrm>
            <a:off x="1957269" y="3569273"/>
            <a:ext cx="95723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Freeform 6">
            <a:extLst>
              <a:ext uri="{FF2B5EF4-FFF2-40B4-BE49-F238E27FC236}">
                <a16:creationId xmlns:a16="http://schemas.microsoft.com/office/drawing/2014/main" id="{3162FB5A-ADBD-B14D-AF64-EB75451A148D}"/>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E85F2145-4063-AD49-9531-AF81FD280D48}"/>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54FE8443-2032-754E-913B-6856C50805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2137797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Blue2 Divi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solidFill>
                  <a:schemeClr val="accent1">
                    <a:lumMod val="40000"/>
                    <a:lumOff val="60000"/>
                  </a:schemeClr>
                </a:solidFill>
              </a:defRPr>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8" name="Freeform 7">
            <a:extLst>
              <a:ext uri="{FF2B5EF4-FFF2-40B4-BE49-F238E27FC236}">
                <a16:creationId xmlns:a16="http://schemas.microsoft.com/office/drawing/2014/main" id="{77BB6727-CC3F-B844-9A16-D108E92D025C}"/>
              </a:ext>
            </a:extLst>
          </p:cNvPr>
          <p:cNvSpPr/>
          <p:nvPr userDrawn="1"/>
        </p:nvSpPr>
        <p:spPr>
          <a:xfrm rot="10800000">
            <a:off x="-9" y="-3"/>
            <a:ext cx="2515205" cy="675807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9AC64324-5346-F24B-9A44-E82637EB58BB}"/>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8AA09001-D767-5B40-950E-0181716110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468060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4014037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7118053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32473672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2412246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6842338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109006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lue2 Title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57269" y="1796483"/>
            <a:ext cx="9610731" cy="1772793"/>
          </a:xfrm>
        </p:spPr>
        <p:txBody>
          <a:bodyPr lIns="0" tIns="0" rIns="0" bIns="0" anchor="b"/>
          <a:lstStyle>
            <a:lvl1pPr algn="l">
              <a:defRPr sz="7200">
                <a:solidFill>
                  <a:schemeClr val="accent1">
                    <a:lumMod val="40000"/>
                    <a:lumOff val="60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Slide Number Placeholder 5">
            <a:extLst>
              <a:ext uri="{FF2B5EF4-FFF2-40B4-BE49-F238E27FC236}">
                <a16:creationId xmlns:a16="http://schemas.microsoft.com/office/drawing/2014/main" id="{B94303F3-E1C0-5F41-AC87-D745C93D50F1}"/>
              </a:ext>
            </a:extLst>
          </p:cNvPr>
          <p:cNvSpPr txBox="1">
            <a:spLocks/>
          </p:cNvSpPr>
          <p:nvPr/>
        </p:nvSpPr>
        <p:spPr>
          <a:xfrm>
            <a:off x="1957269"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tx2"/>
                </a:solidFill>
              </a:rPr>
              <a:t>U.S. Department of Commerce | National Oceanic and Atmospheric Administration | National Marine Fisheries Service</a:t>
            </a:r>
          </a:p>
        </p:txBody>
      </p:sp>
      <p:sp>
        <p:nvSpPr>
          <p:cNvPr id="8" name="Freeform 7">
            <a:extLst>
              <a:ext uri="{FF2B5EF4-FFF2-40B4-BE49-F238E27FC236}">
                <a16:creationId xmlns:a16="http://schemas.microsoft.com/office/drawing/2014/main" id="{8566D0B6-FE78-1741-BBD2-063886CED31A}"/>
              </a:ext>
            </a:extLst>
          </p:cNvPr>
          <p:cNvSpPr/>
          <p:nvPr/>
        </p:nvSpPr>
        <p:spPr>
          <a:xfrm rot="10800000">
            <a:off x="-1" y="-4"/>
            <a:ext cx="2178925" cy="6370522"/>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726D8E6-4D11-5145-A015-9549EF5F08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088" y="291480"/>
            <a:ext cx="2155088" cy="981763"/>
          </a:xfrm>
          <a:prstGeom prst="rect">
            <a:avLst/>
          </a:prstGeom>
          <a:noFill/>
          <a:ln>
            <a:noFill/>
          </a:ln>
        </p:spPr>
      </p:pic>
    </p:spTree>
    <p:extLst>
      <p:ext uri="{BB962C8B-B14F-4D97-AF65-F5344CB8AC3E}">
        <p14:creationId xmlns:p14="http://schemas.microsoft.com/office/powerpoint/2010/main" val="1913494081"/>
      </p:ext>
    </p:extLst>
  </p:cSld>
  <p:clrMapOvr>
    <a:masterClrMapping/>
  </p:clrMapOvr>
  <p:extLst>
    <p:ext uri="{DCECCB84-F9BA-43D5-87BE-67443E8EF086}">
      <p15:sldGuideLst xmlns:p15="http://schemas.microsoft.com/office/powerpoint/2012/main">
        <p15:guide id="1" orient="horz" pos="2160">
          <p15:clr>
            <a:srgbClr val="FBAE40"/>
          </p15:clr>
        </p15:guide>
        <p15:guide id="2" pos="12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4269317" y="2707458"/>
            <a:ext cx="7313083" cy="1224439"/>
          </a:xfrm>
        </p:spPr>
        <p:txBody>
          <a:bodyPr/>
          <a:lstStyle>
            <a:lvl1pPr>
              <a:defRPr>
                <a:solidFill>
                  <a:srgbClr val="FFFFFF"/>
                </a:solidFill>
              </a:defRPr>
            </a:lvl1pPr>
          </a:lstStyle>
          <a:p>
            <a:pPr lvl="0"/>
            <a:r>
              <a:rPr lang="en-US" smtClean="0"/>
              <a:t>Edit Master text styles</a:t>
            </a:r>
          </a:p>
        </p:txBody>
      </p:sp>
      <p:sp>
        <p:nvSpPr>
          <p:cNvPr id="6" name="Text Placeholder 5"/>
          <p:cNvSpPr>
            <a:spLocks noGrp="1"/>
          </p:cNvSpPr>
          <p:nvPr>
            <p:ph type="body" sz="quarter" idx="11" hasCustomPrompt="1"/>
          </p:nvPr>
        </p:nvSpPr>
        <p:spPr>
          <a:xfrm>
            <a:off x="618067" y="3118591"/>
            <a:ext cx="1725084"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4269317" y="4282303"/>
            <a:ext cx="7313083"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68005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83566592"/>
      </p:ext>
    </p:extLst>
  </p:cSld>
  <p:clrMapOvr>
    <a:masterClrMapping/>
  </p:clrMapOvr>
  <p:extLst mod="1">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25331676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048746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712813645"/>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12184781"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bg1"/>
              </a:solidFill>
            </a:endParaRPr>
          </a:p>
        </p:txBody>
      </p:sp>
      <p:sp>
        <p:nvSpPr>
          <p:cNvPr id="2" name="Title 1"/>
          <p:cNvSpPr>
            <a:spLocks noGrp="1"/>
          </p:cNvSpPr>
          <p:nvPr>
            <p:ph type="title" hasCustomPrompt="1"/>
          </p:nvPr>
        </p:nvSpPr>
        <p:spPr>
          <a:xfrm>
            <a:off x="609599" y="457169"/>
            <a:ext cx="109728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415623"/>
            <a:ext cx="109728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Slide Number Placeholder 3"/>
          <p:cNvSpPr>
            <a:spLocks noGrp="1"/>
          </p:cNvSpPr>
          <p:nvPr>
            <p:ph type="sldNum" sz="quarter" idx="10"/>
          </p:nvPr>
        </p:nvSpPr>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1857958526"/>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25423" y="-30696"/>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bg1"/>
              </a:solidFill>
            </a:endParaRPr>
          </a:p>
        </p:txBody>
      </p:sp>
      <p:sp>
        <p:nvSpPr>
          <p:cNvPr id="2" name="Title 1"/>
          <p:cNvSpPr>
            <a:spLocks noGrp="1"/>
          </p:cNvSpPr>
          <p:nvPr>
            <p:ph type="title" hasCustomPrompt="1"/>
          </p:nvPr>
        </p:nvSpPr>
        <p:spPr>
          <a:xfrm>
            <a:off x="609599" y="457200"/>
            <a:ext cx="109728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415654"/>
            <a:ext cx="109728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Slide Number Placeholder 3"/>
          <p:cNvSpPr>
            <a:spLocks noGrp="1"/>
          </p:cNvSpPr>
          <p:nvPr>
            <p:ph type="sldNum" sz="quarter" idx="14"/>
          </p:nvPr>
        </p:nvSpPr>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635818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171253655"/>
      </p:ext>
    </p:extLst>
  </p:cSld>
  <p:clrMapOvr>
    <a:masterClrMapping/>
  </p:clrMapOvr>
  <p:extLst mod="1">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639444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avy footer 1">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B90BEAA-AF94-DC47-9758-2DCCD94F335B}"/>
              </a:ext>
            </a:extLst>
          </p:cNvPr>
          <p:cNvSpPr/>
          <p:nvPr userDrawn="1"/>
        </p:nvSpPr>
        <p:spPr>
          <a:xfrm>
            <a:off x="1" y="6391374"/>
            <a:ext cx="11145212" cy="466627"/>
          </a:xfrm>
          <a:prstGeom prst="rect">
            <a:avLst/>
          </a:prstGeom>
          <a:gradFill flip="none" rotWithShape="1">
            <a:gsLst>
              <a:gs pos="45000">
                <a:schemeClr val="tx2">
                  <a:alpha val="83000"/>
                </a:schemeClr>
              </a:gs>
              <a:gs pos="100000">
                <a:schemeClr val="tx2"/>
              </a:gs>
              <a:gs pos="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5">
            <a:extLst>
              <a:ext uri="{FF2B5EF4-FFF2-40B4-BE49-F238E27FC236}">
                <a16:creationId xmlns:a16="http://schemas.microsoft.com/office/drawing/2014/main" id="{93875E4F-3818-A540-AB42-4BE244E003AC}"/>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5" name="TextBox 14">
            <a:extLst>
              <a:ext uri="{FF2B5EF4-FFF2-40B4-BE49-F238E27FC236}">
                <a16:creationId xmlns:a16="http://schemas.microsoft.com/office/drawing/2014/main" id="{D118633E-F7EB-5542-818F-D77C9806BBA9}"/>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18" name="Freeform 17">
            <a:extLst>
              <a:ext uri="{FF2B5EF4-FFF2-40B4-BE49-F238E27FC236}">
                <a16:creationId xmlns:a16="http://schemas.microsoft.com/office/drawing/2014/main" id="{FF8916F3-4265-4546-9E9A-A97962815CA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NOAA Fisheries logo">
            <a:extLst>
              <a:ext uri="{FF2B5EF4-FFF2-40B4-BE49-F238E27FC236}">
                <a16:creationId xmlns:a16="http://schemas.microsoft.com/office/drawing/2014/main" id="{D3E3EDC6-407C-0E4F-96D7-DE134E67A0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427752476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25A832-BDE2-4020-AF57-35165F1EE857}"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8D9158-033D-47BD-9CF9-E93D0154E243}" type="slidenum">
              <a:rPr lang="en-US" smtClean="0"/>
              <a:t>‹#›</a:t>
            </a:fld>
            <a:endParaRPr lang="en-US"/>
          </a:p>
        </p:txBody>
      </p:sp>
    </p:spTree>
    <p:extLst>
      <p:ext uri="{BB962C8B-B14F-4D97-AF65-F5344CB8AC3E}">
        <p14:creationId xmlns:p14="http://schemas.microsoft.com/office/powerpoint/2010/main" val="3485686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qua footer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89FDCE-4A12-854A-8643-B00BEEE4D471}"/>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tx2"/>
              </a:gs>
              <a:gs pos="0">
                <a:schemeClr val="tx2">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Slide Number Placeholder 5">
            <a:extLst>
              <a:ext uri="{FF2B5EF4-FFF2-40B4-BE49-F238E27FC236}">
                <a16:creationId xmlns:a16="http://schemas.microsoft.com/office/drawing/2014/main" id="{2719834A-6841-384B-AE22-4DDBF00C023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6" name="TextBox 15">
            <a:extLst>
              <a:ext uri="{FF2B5EF4-FFF2-40B4-BE49-F238E27FC236}">
                <a16:creationId xmlns:a16="http://schemas.microsoft.com/office/drawing/2014/main" id="{D7E67B4F-7490-8F42-BA4D-C7C60C716D4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17" name="Freeform 16">
            <a:extLst>
              <a:ext uri="{FF2B5EF4-FFF2-40B4-BE49-F238E27FC236}">
                <a16:creationId xmlns:a16="http://schemas.microsoft.com/office/drawing/2014/main" id="{7BEB0FDE-1CCC-354B-AB98-8BE3477EEF1C}"/>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NOAA Fisheries logo">
            <a:extLst>
              <a:ext uri="{FF2B5EF4-FFF2-40B4-BE49-F238E27FC236}">
                <a16:creationId xmlns:a16="http://schemas.microsoft.com/office/drawing/2014/main" id="{4A46996E-75AA-CD40-BEAE-E4AD38F298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10917816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126054320"/>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qua foot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844970-7F4A-D541-BB16-02D9FE93EFBA}"/>
              </a:ext>
            </a:extLst>
          </p:cNvPr>
          <p:cNvSpPr/>
          <p:nvPr userDrawn="1"/>
        </p:nvSpPr>
        <p:spPr>
          <a:xfrm>
            <a:off x="0" y="6391374"/>
            <a:ext cx="12192000" cy="466627"/>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Slide Number Placeholder 5"/>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4" name="TextBox 13"/>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5" name="Freeform 4">
            <a:extLst>
              <a:ext uri="{FF2B5EF4-FFF2-40B4-BE49-F238E27FC236}">
                <a16:creationId xmlns:a16="http://schemas.microsoft.com/office/drawing/2014/main" id="{7D6243E8-9C72-4344-94EF-F60AFF95A6A6}"/>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chemeClr val="bg2">
                  <a:lumMod val="90000"/>
                </a:schemeClr>
              </a:gs>
              <a:gs pos="50000">
                <a:schemeClr val="bg2">
                  <a:alpha val="0"/>
                </a:scheme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Freeform 7">
            <a:extLst>
              <a:ext uri="{FF2B5EF4-FFF2-40B4-BE49-F238E27FC236}">
                <a16:creationId xmlns:a16="http://schemas.microsoft.com/office/drawing/2014/main" id="{151910D7-953F-564B-97DB-5473B1EB0B9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NOAA Fisheries logo">
            <a:extLst>
              <a:ext uri="{FF2B5EF4-FFF2-40B4-BE49-F238E27FC236}">
                <a16:creationId xmlns:a16="http://schemas.microsoft.com/office/drawing/2014/main" id="{9381F619-72DF-984A-8E74-FE1830BBA6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26602677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qua footer sm">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15E8329F-D41A-9149-BC0A-1D46AD80AAFD}"/>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schemeClr>
              </a:gs>
              <a:gs pos="0">
                <a:schemeClr val="bg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reeform 3">
            <a:extLst>
              <a:ext uri="{FF2B5EF4-FFF2-40B4-BE49-F238E27FC236}">
                <a16:creationId xmlns:a16="http://schemas.microsoft.com/office/drawing/2014/main" id="{D37BE76C-8200-0840-8FDE-341E7DC53ED4}"/>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B63F7BF-CE1E-4443-9159-743E539A49F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7" name="TextBox 6">
            <a:extLst>
              <a:ext uri="{FF2B5EF4-FFF2-40B4-BE49-F238E27FC236}">
                <a16:creationId xmlns:a16="http://schemas.microsoft.com/office/drawing/2014/main" id="{F862C621-20CB-994A-864D-5CA183C42E98}"/>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pic>
        <p:nvPicPr>
          <p:cNvPr id="9" name="Picture 8" descr="NOAA Fisheries logo">
            <a:extLst>
              <a:ext uri="{FF2B5EF4-FFF2-40B4-BE49-F238E27FC236}">
                <a16:creationId xmlns:a16="http://schemas.microsoft.com/office/drawing/2014/main" id="{A93BF77C-916C-304D-BF99-4C278AFE17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889143451"/>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2219320173"/>
      </p:ext>
    </p:extLst>
  </p:cSld>
  <p:clrMapOvr>
    <a:masterClrMapping/>
  </p:clrMapOvr>
  <p:extLst mod="1">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5265246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inimal Swoosh">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90340173"/>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inimal Swoosh_Teal Foot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919294-428D-CA42-B3A7-CC09A6762897}"/>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Slide Number Placeholder 5">
            <a:extLst>
              <a:ext uri="{FF2B5EF4-FFF2-40B4-BE49-F238E27FC236}">
                <a16:creationId xmlns:a16="http://schemas.microsoft.com/office/drawing/2014/main" id="{5187C988-18CB-EA44-9F9E-B67E21717891}"/>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5" name="TextBox 4">
            <a:extLst>
              <a:ext uri="{FF2B5EF4-FFF2-40B4-BE49-F238E27FC236}">
                <a16:creationId xmlns:a16="http://schemas.microsoft.com/office/drawing/2014/main" id="{FEE73040-B389-EF4E-9D11-3B151971C1A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6" name="Freeform 5">
            <a:extLst>
              <a:ext uri="{FF2B5EF4-FFF2-40B4-BE49-F238E27FC236}">
                <a16:creationId xmlns:a16="http://schemas.microsoft.com/office/drawing/2014/main" id="{34BED8C5-FA7A-944D-9C00-5BBC0E72C442}"/>
              </a:ext>
            </a:extLst>
          </p:cNvPr>
          <p:cNvSpPr/>
          <p:nvPr userDrawn="1"/>
        </p:nvSpPr>
        <p:spPr>
          <a:xfrm rot="16200000" flipH="1">
            <a:off x="9882744" y="4548741"/>
            <a:ext cx="1217592" cy="340092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49500">
                <a:srgbClr val="84C4CC">
                  <a:alpha val="30000"/>
                </a:srgb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97768776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inimal Logo Swoosh ">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8" name="Freeform 7">
            <a:extLst>
              <a:ext uri="{FF2B5EF4-FFF2-40B4-BE49-F238E27FC236}">
                <a16:creationId xmlns:a16="http://schemas.microsoft.com/office/drawing/2014/main" id="{F1E1A45F-4BC2-0440-A866-C4D9C38FA67B}"/>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alpha val="8785"/>
                </a:schemeClr>
              </a:gs>
              <a:gs pos="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8">
            <a:extLst>
              <a:ext uri="{FF2B5EF4-FFF2-40B4-BE49-F238E27FC236}">
                <a16:creationId xmlns:a16="http://schemas.microsoft.com/office/drawing/2014/main" id="{B5BB2B7D-4FB9-694E-9AF9-881CD0EBB2BD}"/>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descr="NOAA Fisheries logo">
            <a:extLst>
              <a:ext uri="{FF2B5EF4-FFF2-40B4-BE49-F238E27FC236}">
                <a16:creationId xmlns:a16="http://schemas.microsoft.com/office/drawing/2014/main" id="{42E22EE0-9C57-2547-9FA9-294C05E9F8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20213488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inimal Logo Swoosh_Teal Footer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5DA40C-09A7-D442-B232-56243386A9D8}"/>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Slide Number Placeholder 5">
            <a:extLst>
              <a:ext uri="{FF2B5EF4-FFF2-40B4-BE49-F238E27FC236}">
                <a16:creationId xmlns:a16="http://schemas.microsoft.com/office/drawing/2014/main" id="{8E7EF6C5-83E4-9945-94D0-030B8BB2F605}"/>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6" name="TextBox 5">
            <a:extLst>
              <a:ext uri="{FF2B5EF4-FFF2-40B4-BE49-F238E27FC236}">
                <a16:creationId xmlns:a16="http://schemas.microsoft.com/office/drawing/2014/main" id="{DB07A6B5-BCC1-0347-89DE-D3D3FA3CC557}"/>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9" name="Freeform 8">
            <a:extLst>
              <a:ext uri="{FF2B5EF4-FFF2-40B4-BE49-F238E27FC236}">
                <a16:creationId xmlns:a16="http://schemas.microsoft.com/office/drawing/2014/main" id="{3DACC1A8-794B-A44F-A7AC-1F2EA724975A}"/>
              </a:ext>
            </a:extLst>
          </p:cNvPr>
          <p:cNvSpPr/>
          <p:nvPr userDrawn="1"/>
        </p:nvSpPr>
        <p:spPr>
          <a:xfrm rot="5400000" flipV="1">
            <a:off x="8567305" y="323330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0">
                <a:schemeClr val="accent1"/>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93B7B402-DA58-EB41-8E17-5B6ED2B5277B}"/>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descr="NOAA Fisheries logo">
            <a:extLst>
              <a:ext uri="{FF2B5EF4-FFF2-40B4-BE49-F238E27FC236}">
                <a16:creationId xmlns:a16="http://schemas.microsoft.com/office/drawing/2014/main" id="{A46518CF-2A9A-BD49-8615-32EE10C1EBA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51422763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avy footer 1">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bg2">
                  <a:lumMod val="75000"/>
                </a:schemeClr>
              </a:gs>
              <a:gs pos="0">
                <a:schemeClr val="bg2">
                  <a:lumMod val="75000"/>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B90BEAA-AF94-DC47-9758-2DCCD94F335B}"/>
              </a:ext>
            </a:extLst>
          </p:cNvPr>
          <p:cNvSpPr/>
          <p:nvPr userDrawn="1"/>
        </p:nvSpPr>
        <p:spPr>
          <a:xfrm>
            <a:off x="1" y="6391374"/>
            <a:ext cx="11145212" cy="466627"/>
          </a:xfrm>
          <a:prstGeom prst="rect">
            <a:avLst/>
          </a:prstGeom>
          <a:gradFill flip="none" rotWithShape="1">
            <a:gsLst>
              <a:gs pos="45000">
                <a:schemeClr val="tx2">
                  <a:alpha val="83000"/>
                </a:schemeClr>
              </a:gs>
              <a:gs pos="100000">
                <a:schemeClr val="tx2"/>
              </a:gs>
              <a:gs pos="0">
                <a:schemeClr val="tx2">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Slide Number Placeholder 5">
            <a:extLst>
              <a:ext uri="{FF2B5EF4-FFF2-40B4-BE49-F238E27FC236}">
                <a16:creationId xmlns:a16="http://schemas.microsoft.com/office/drawing/2014/main" id="{93875E4F-3818-A540-AB42-4BE244E003AC}"/>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5" name="TextBox 14">
            <a:extLst>
              <a:ext uri="{FF2B5EF4-FFF2-40B4-BE49-F238E27FC236}">
                <a16:creationId xmlns:a16="http://schemas.microsoft.com/office/drawing/2014/main" id="{D118633E-F7EB-5542-818F-D77C9806BBA9}"/>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18" name="Freeform 17">
            <a:extLst>
              <a:ext uri="{FF2B5EF4-FFF2-40B4-BE49-F238E27FC236}">
                <a16:creationId xmlns:a16="http://schemas.microsoft.com/office/drawing/2014/main" id="{FF8916F3-4265-4546-9E9A-A97962815CA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NOAA Fisheries logo">
            <a:extLst>
              <a:ext uri="{FF2B5EF4-FFF2-40B4-BE49-F238E27FC236}">
                <a16:creationId xmlns:a16="http://schemas.microsoft.com/office/drawing/2014/main" id="{D3E3EDC6-407C-0E4F-96D7-DE134E67A0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4160719824"/>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cSld name="Teal Title Slide">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133600" y="1796483"/>
            <a:ext cx="9434400" cy="1772793"/>
          </a:xfrm>
        </p:spPr>
        <p:txBody>
          <a:bodyPr lIns="0" tIns="0" rIns="0" bIns="0" anchor="b"/>
          <a:lstStyle>
            <a:lvl1pPr algn="l">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2133600" y="3569273"/>
            <a:ext cx="9434400"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663864093"/>
      </p:ext>
    </p:extLst>
  </p:cSld>
  <p:clrMapOvr>
    <a:masterClrMapping/>
  </p:clrMapOvr>
  <p:extLst mod="1">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3"/>
          <p:cNvSpPr>
            <a:spLocks noGrp="1"/>
          </p:cNvSpPr>
          <p:nvPr>
            <p:ph type="sldNum" sz="quarter" idx="10"/>
          </p:nvPr>
        </p:nvSpPr>
        <p:spPr/>
        <p:txBody>
          <a:bodyPr/>
          <a:lstStyle/>
          <a:p>
            <a:r>
              <a:rPr lang="en-US"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34774875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671681886"/>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Image Divider">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642693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eal Divider">
    <p:bg>
      <p:bgPr>
        <a:solidFill>
          <a:srgbClr val="14B9C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6" name="Freeform 5">
            <a:extLst>
              <a:ext uri="{FF2B5EF4-FFF2-40B4-BE49-F238E27FC236}">
                <a16:creationId xmlns:a16="http://schemas.microsoft.com/office/drawing/2014/main" id="{599C69EE-A4BD-6942-8D0F-E37726BE1E01}"/>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Freeform 9">
            <a:extLst>
              <a:ext uri="{FF2B5EF4-FFF2-40B4-BE49-F238E27FC236}">
                <a16:creationId xmlns:a16="http://schemas.microsoft.com/office/drawing/2014/main" id="{EA0FABCB-994C-B944-961D-2AA8FB46A111}"/>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NOAA Fisheries logo">
            <a:extLst>
              <a:ext uri="{FF2B5EF4-FFF2-40B4-BE49-F238E27FC236}">
                <a16:creationId xmlns:a16="http://schemas.microsoft.com/office/drawing/2014/main" id="{9D4331ED-C2B4-B94B-8F8B-227627C9A9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462837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Blue1 Divider">
    <p:bg>
      <p:bgPr>
        <a:solidFill>
          <a:srgbClr val="0055A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572331" cy="1772793"/>
          </a:xfrm>
        </p:spPr>
        <p:txBody>
          <a:bodyPr lIns="0" tIns="0" rIns="0" bIns="0" anchor="b"/>
          <a:lstStyle>
            <a:lvl1pPr algn="l">
              <a:defRPr sz="7200">
                <a:solidFill>
                  <a:schemeClr val="accent5"/>
                </a:solidFill>
              </a:defRPr>
            </a:lvl1pPr>
          </a:lstStyle>
          <a:p>
            <a:r>
              <a:rPr lang="en-US" dirty="0"/>
              <a:t>Click to edit Divider Page</a:t>
            </a:r>
          </a:p>
        </p:txBody>
      </p:sp>
      <p:sp>
        <p:nvSpPr>
          <p:cNvPr id="3" name="Subtitle 2"/>
          <p:cNvSpPr>
            <a:spLocks noGrp="1"/>
          </p:cNvSpPr>
          <p:nvPr>
            <p:ph type="subTitle" idx="1"/>
          </p:nvPr>
        </p:nvSpPr>
        <p:spPr>
          <a:xfrm>
            <a:off x="1957269" y="3569273"/>
            <a:ext cx="9572331" cy="1655763"/>
          </a:xfrm>
        </p:spPr>
        <p:txBody>
          <a:bodyPr lIns="0" tIns="0" rIns="0" bIns="0">
            <a:noAutofit/>
          </a:bodyPr>
          <a:lstStyle>
            <a:lvl1pPr marL="0" indent="0" algn="l">
              <a:buNone/>
              <a:defRPr sz="36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7" name="Freeform 6">
            <a:extLst>
              <a:ext uri="{FF2B5EF4-FFF2-40B4-BE49-F238E27FC236}">
                <a16:creationId xmlns:a16="http://schemas.microsoft.com/office/drawing/2014/main" id="{3162FB5A-ADBD-B14D-AF64-EB75451A148D}"/>
              </a:ext>
            </a:extLst>
          </p:cNvPr>
          <p:cNvSpPr/>
          <p:nvPr userDrawn="1"/>
        </p:nvSpPr>
        <p:spPr>
          <a:xfrm rot="10800000">
            <a:off x="-8" y="-3"/>
            <a:ext cx="2515205" cy="675807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E85F2145-4063-AD49-9531-AF81FD280D48}"/>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54FE8443-2032-754E-913B-6856C50805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3406197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Blue2 Divi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957269" y="1796484"/>
            <a:ext cx="9610731" cy="1772793"/>
          </a:xfrm>
        </p:spPr>
        <p:txBody>
          <a:bodyPr lIns="0" tIns="0" rIns="0" bIns="0" anchor="b"/>
          <a:lstStyle>
            <a:lvl1pPr algn="l">
              <a:defRPr sz="7200">
                <a:solidFill>
                  <a:schemeClr val="accent1">
                    <a:lumMod val="40000"/>
                    <a:lumOff val="60000"/>
                  </a:schemeClr>
                </a:solidFill>
              </a:defRPr>
            </a:lvl1pPr>
          </a:lstStyle>
          <a:p>
            <a:r>
              <a:rPr lang="en-US" dirty="0"/>
              <a:t>Click to edit Divider Page</a:t>
            </a:r>
          </a:p>
        </p:txBody>
      </p:sp>
      <p:sp>
        <p:nvSpPr>
          <p:cNvPr id="3" name="Subtitle 2"/>
          <p:cNvSpPr>
            <a:spLocks noGrp="1"/>
          </p:cNvSpPr>
          <p:nvPr>
            <p:ph type="subTitle" idx="1"/>
          </p:nvPr>
        </p:nvSpPr>
        <p:spPr>
          <a:xfrm>
            <a:off x="1957269" y="3569273"/>
            <a:ext cx="9610731" cy="1655763"/>
          </a:xfrm>
        </p:spPr>
        <p:txBody>
          <a:bodyPr lIns="0" tIns="0" rIns="0" bIns="0">
            <a:noAutofit/>
          </a:bodyPr>
          <a:lstStyle>
            <a:lvl1pPr marL="0" indent="0" algn="l">
              <a:buNone/>
              <a:defRPr sz="3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dirty="0"/>
          </a:p>
        </p:txBody>
      </p:sp>
      <p:sp>
        <p:nvSpPr>
          <p:cNvPr id="8" name="Freeform 7">
            <a:extLst>
              <a:ext uri="{FF2B5EF4-FFF2-40B4-BE49-F238E27FC236}">
                <a16:creationId xmlns:a16="http://schemas.microsoft.com/office/drawing/2014/main" id="{77BB6727-CC3F-B844-9A16-D108E92D025C}"/>
              </a:ext>
            </a:extLst>
          </p:cNvPr>
          <p:cNvSpPr/>
          <p:nvPr userDrawn="1"/>
        </p:nvSpPr>
        <p:spPr>
          <a:xfrm rot="10800000">
            <a:off x="-9" y="-3"/>
            <a:ext cx="2515205" cy="6758075"/>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rgbClr val="0046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Freeform 10">
            <a:extLst>
              <a:ext uri="{FF2B5EF4-FFF2-40B4-BE49-F238E27FC236}">
                <a16:creationId xmlns:a16="http://schemas.microsoft.com/office/drawing/2014/main" id="{9AC64324-5346-F24B-9A44-E82637EB58BB}"/>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NOAA Fisheries logo">
            <a:extLst>
              <a:ext uri="{FF2B5EF4-FFF2-40B4-BE49-F238E27FC236}">
                <a16:creationId xmlns:a16="http://schemas.microsoft.com/office/drawing/2014/main" id="{8AA09001-D767-5B40-950E-0181716110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1151376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Boats">
  <p:cSld name="Title - Boats">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0"/>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15" name="Google Shape;15;p30"/>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16" name="Google Shape;16;p30"/>
          <p:cNvSpPr txBox="1">
            <a:spLocks noGrp="1"/>
          </p:cNvSpPr>
          <p:nvPr>
            <p:ph type="body" idx="2"/>
          </p:nvPr>
        </p:nvSpPr>
        <p:spPr>
          <a:xfrm>
            <a:off x="584205" y="3881097"/>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17" name="Google Shape;17;p30"/>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1647767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No photo">
  <p:cSld name="Title - No photo">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3"/>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20" name="Google Shape;20;p33"/>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1" name="Google Shape;21;p33"/>
          <p:cNvSpPr txBox="1">
            <a:spLocks noGrp="1"/>
          </p:cNvSpPr>
          <p:nvPr>
            <p:ph type="body" idx="2"/>
          </p:nvPr>
        </p:nvSpPr>
        <p:spPr>
          <a:xfrm>
            <a:off x="584205" y="3884296"/>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2" name="Google Shape;22;p33"/>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40055424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Turtle">
  <p:cSld name="Title - Turtle">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25" name="Google Shape;25;p34"/>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6" name="Google Shape;26;p34"/>
          <p:cNvSpPr txBox="1">
            <a:spLocks noGrp="1"/>
          </p:cNvSpPr>
          <p:nvPr>
            <p:ph type="body" idx="2"/>
          </p:nvPr>
        </p:nvSpPr>
        <p:spPr>
          <a:xfrm>
            <a:off x="584205" y="3879533"/>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27" name="Google Shape;27;p34"/>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474520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qua footer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F89FDCE-4A12-854A-8643-B00BEEE4D471}"/>
              </a:ext>
            </a:extLst>
          </p:cNvPr>
          <p:cNvSpPr/>
          <p:nvPr userDrawn="1"/>
        </p:nvSpPr>
        <p:spPr>
          <a:xfrm>
            <a:off x="0" y="6391374"/>
            <a:ext cx="12192000" cy="466627"/>
          </a:xfrm>
          <a:prstGeom prst="rect">
            <a:avLst/>
          </a:prstGeom>
          <a:gradFill flip="none" rotWithShape="1">
            <a:gsLst>
              <a:gs pos="100000">
                <a:schemeClr val="bg2">
                  <a:lumMod val="90000"/>
                </a:schemeClr>
              </a:gs>
              <a:gs pos="8000">
                <a:schemeClr val="bg2">
                  <a:lumMod val="75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Freeform 7">
            <a:extLst>
              <a:ext uri="{FF2B5EF4-FFF2-40B4-BE49-F238E27FC236}">
                <a16:creationId xmlns:a16="http://schemas.microsoft.com/office/drawing/2014/main" id="{891AA944-878A-9A48-8554-84EFA0C90489}"/>
              </a:ext>
            </a:extLst>
          </p:cNvPr>
          <p:cNvSpPr/>
          <p:nvPr userDrawn="1"/>
        </p:nvSpPr>
        <p:spPr>
          <a:xfrm>
            <a:off x="9230627" y="1116530"/>
            <a:ext cx="2964432" cy="5741469"/>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a:gsLst>
              <a:gs pos="99000">
                <a:schemeClr val="tx2"/>
              </a:gs>
              <a:gs pos="0">
                <a:schemeClr val="tx2">
                  <a:alpha val="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Slide Number Placeholder 5">
            <a:extLst>
              <a:ext uri="{FF2B5EF4-FFF2-40B4-BE49-F238E27FC236}">
                <a16:creationId xmlns:a16="http://schemas.microsoft.com/office/drawing/2014/main" id="{2719834A-6841-384B-AE22-4DDBF00C023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6" name="TextBox 15">
            <a:extLst>
              <a:ext uri="{FF2B5EF4-FFF2-40B4-BE49-F238E27FC236}">
                <a16:creationId xmlns:a16="http://schemas.microsoft.com/office/drawing/2014/main" id="{D7E67B4F-7490-8F42-BA4D-C7C60C716D45}"/>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17" name="Freeform 16">
            <a:extLst>
              <a:ext uri="{FF2B5EF4-FFF2-40B4-BE49-F238E27FC236}">
                <a16:creationId xmlns:a16="http://schemas.microsoft.com/office/drawing/2014/main" id="{7BEB0FDE-1CCC-354B-AB98-8BE3477EEF1C}"/>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NOAA Fisheries logo">
            <a:extLst>
              <a:ext uri="{FF2B5EF4-FFF2-40B4-BE49-F238E27FC236}">
                <a16:creationId xmlns:a16="http://schemas.microsoft.com/office/drawing/2014/main" id="{4A46996E-75AA-CD40-BEAE-E4AD38F298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2094067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Seafood">
  <p:cSld name="Title - Seafood">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30" name="Google Shape;30;p35"/>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1" name="Google Shape;31;p35"/>
          <p:cNvSpPr txBox="1">
            <a:spLocks noGrp="1"/>
          </p:cNvSpPr>
          <p:nvPr>
            <p:ph type="body" idx="2"/>
          </p:nvPr>
        </p:nvSpPr>
        <p:spPr>
          <a:xfrm>
            <a:off x="584205" y="3880667"/>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2" name="Google Shape;32;p35"/>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42753764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Fish">
  <p:cSld name="Title - Fish">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36"/>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35" name="Google Shape;35;p36"/>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6" name="Google Shape;36;p36"/>
          <p:cNvSpPr txBox="1">
            <a:spLocks noGrp="1"/>
          </p:cNvSpPr>
          <p:nvPr>
            <p:ph type="body" idx="2"/>
          </p:nvPr>
        </p:nvSpPr>
        <p:spPr>
          <a:xfrm>
            <a:off x="584205" y="3881097"/>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accent1"/>
              </a:buClr>
              <a:buSzPts val="1800"/>
              <a:buNone/>
              <a:defRPr sz="2400" b="1">
                <a:solidFill>
                  <a:schemeClr val="accen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37" name="Google Shape;37;p36"/>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chemeClr val="dk2"/>
              </a:buClr>
              <a:buSzPts val="1800"/>
              <a:buNone/>
              <a:defRPr sz="2400"/>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2778182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Dark">
  <p:cSld name="Title - Dark">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37"/>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lvl="0" algn="r">
              <a:lnSpc>
                <a:spcPct val="80000"/>
              </a:lnSpc>
              <a:spcBef>
                <a:spcPts val="0"/>
              </a:spcBef>
              <a:spcAft>
                <a:spcPts val="0"/>
              </a:spcAft>
              <a:buClr>
                <a:srgbClr val="FFFFFF"/>
              </a:buClr>
              <a:buSzPts val="4400"/>
              <a:buFont typeface="Arial Narrow"/>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40" name="Google Shape;40;p37"/>
          <p:cNvSpPr txBox="1">
            <a:spLocks noGrp="1"/>
          </p:cNvSpPr>
          <p:nvPr>
            <p:ph type="body" idx="1"/>
          </p:nvPr>
        </p:nvSpPr>
        <p:spPr>
          <a:xfrm>
            <a:off x="4269317" y="2707459"/>
            <a:ext cx="7313083" cy="1224439"/>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640"/>
              </a:spcBef>
              <a:spcAft>
                <a:spcPts val="0"/>
              </a:spcAft>
              <a:buClr>
                <a:srgbClr val="FFFFFF"/>
              </a:buClr>
              <a:buSzPts val="2400"/>
              <a:buNone/>
              <a:defRPr>
                <a:solidFill>
                  <a:srgbClr val="FFFFFF"/>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41" name="Google Shape;41;p37"/>
          <p:cNvSpPr txBox="1">
            <a:spLocks noGrp="1"/>
          </p:cNvSpPr>
          <p:nvPr>
            <p:ph type="body" idx="2"/>
          </p:nvPr>
        </p:nvSpPr>
        <p:spPr>
          <a:xfrm>
            <a:off x="575738" y="3889133"/>
            <a:ext cx="1725084" cy="752475"/>
          </a:xfrm>
          <a:prstGeom prst="rect">
            <a:avLst/>
          </a:prstGeom>
          <a:noFill/>
          <a:ln>
            <a:noFill/>
          </a:ln>
        </p:spPr>
        <p:txBody>
          <a:bodyPr spcFirstLastPara="1" wrap="square" lIns="0" tIns="0" rIns="0" bIns="0" anchor="t" anchorCtr="0">
            <a:normAutofit/>
          </a:bodyPr>
          <a:lstStyle>
            <a:lvl1pPr marL="609585" lvl="0" indent="-304792" algn="ctr">
              <a:lnSpc>
                <a:spcPct val="100000"/>
              </a:lnSpc>
              <a:spcBef>
                <a:spcPts val="480"/>
              </a:spcBef>
              <a:spcAft>
                <a:spcPts val="0"/>
              </a:spcAft>
              <a:buClr>
                <a:schemeClr val="lt1"/>
              </a:buClr>
              <a:buSzPts val="1800"/>
              <a:buNone/>
              <a:defRPr sz="2400" b="1">
                <a:solidFill>
                  <a:schemeClr val="lt1"/>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42" name="Google Shape;42;p37"/>
          <p:cNvSpPr/>
          <p:nvPr/>
        </p:nvSpPr>
        <p:spPr>
          <a:xfrm>
            <a:off x="995510" y="4242243"/>
            <a:ext cx="11216245" cy="2680563"/>
          </a:xfrm>
          <a:custGeom>
            <a:avLst/>
            <a:gdLst/>
            <a:ahLst/>
            <a:cxnLst/>
            <a:rect l="l" t="t" r="r" b="b"/>
            <a:pathLst>
              <a:path w="9170674" h="2502055" extrusionOk="0">
                <a:moveTo>
                  <a:pt x="2888" y="2436286"/>
                </a:moveTo>
                <a:cubicBezTo>
                  <a:pt x="23549" y="2432957"/>
                  <a:pt x="7344316" y="2502055"/>
                  <a:pt x="9170674" y="0"/>
                </a:cubicBezTo>
                <a:cubicBezTo>
                  <a:pt x="9168092" y="819774"/>
                  <a:pt x="9157767" y="1631807"/>
                  <a:pt x="9155185" y="2451581"/>
                </a:cubicBezTo>
                <a:lnTo>
                  <a:pt x="9154521" y="2452105"/>
                </a:lnTo>
                <a:lnTo>
                  <a:pt x="1" y="2457785"/>
                </a:lnTo>
                <a:cubicBezTo>
                  <a:pt x="0" y="2415623"/>
                  <a:pt x="2889" y="2478448"/>
                  <a:pt x="2888" y="2436286"/>
                </a:cubicBezTo>
                <a:close/>
              </a:path>
            </a:pathLst>
          </a:cu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sp>
        <p:nvSpPr>
          <p:cNvPr id="43" name="Google Shape;43;p37"/>
          <p:cNvSpPr txBox="1">
            <a:spLocks noGrp="1"/>
          </p:cNvSpPr>
          <p:nvPr>
            <p:ph type="body" idx="3"/>
          </p:nvPr>
        </p:nvSpPr>
        <p:spPr>
          <a:xfrm>
            <a:off x="4269317" y="4282304"/>
            <a:ext cx="7313083" cy="577851"/>
          </a:xfrm>
          <a:prstGeom prst="rect">
            <a:avLst/>
          </a:prstGeom>
          <a:noFill/>
          <a:ln>
            <a:noFill/>
          </a:ln>
        </p:spPr>
        <p:txBody>
          <a:bodyPr spcFirstLastPara="1" wrap="square" lIns="91425" tIns="45700" rIns="91425" bIns="45700" anchor="t" anchorCtr="0">
            <a:normAutofit/>
          </a:bodyPr>
          <a:lstStyle>
            <a:lvl1pPr marL="609585" lvl="0" indent="-304792" algn="r">
              <a:lnSpc>
                <a:spcPct val="100000"/>
              </a:lnSpc>
              <a:spcBef>
                <a:spcPts val="480"/>
              </a:spcBef>
              <a:spcAft>
                <a:spcPts val="0"/>
              </a:spcAft>
              <a:buClr>
                <a:srgbClr val="FFFFFF"/>
              </a:buClr>
              <a:buSzPts val="1800"/>
              <a:buNone/>
              <a:defRPr sz="2400">
                <a:solidFill>
                  <a:srgbClr val="FFFFFF"/>
                </a:solidFill>
              </a:defRPr>
            </a:lvl1pPr>
            <a:lvl2pPr marL="1219170" lvl="1" indent="-457189" algn="l">
              <a:lnSpc>
                <a:spcPct val="100000"/>
              </a:lnSpc>
              <a:spcBef>
                <a:spcPts val="480"/>
              </a:spcBef>
              <a:spcAft>
                <a:spcPts val="0"/>
              </a:spcAft>
              <a:buClr>
                <a:schemeClr val="dk2"/>
              </a:buClr>
              <a:buSzPts val="1800"/>
              <a:buChar char="•"/>
              <a:defRPr/>
            </a:lvl2pPr>
            <a:lvl3pPr marL="1828754" lvl="2" indent="-457189" algn="l">
              <a:lnSpc>
                <a:spcPct val="100000"/>
              </a:lnSpc>
              <a:spcBef>
                <a:spcPts val="480"/>
              </a:spcBef>
              <a:spcAft>
                <a:spcPts val="0"/>
              </a:spcAft>
              <a:buClr>
                <a:schemeClr val="dk2"/>
              </a:buClr>
              <a:buSzPts val="1800"/>
              <a:buChar char="•"/>
              <a:defRPr/>
            </a:lvl3pPr>
            <a:lvl4pPr marL="2438339" lvl="3" indent="-457189" algn="l">
              <a:lnSpc>
                <a:spcPct val="100000"/>
              </a:lnSpc>
              <a:spcBef>
                <a:spcPts val="480"/>
              </a:spcBef>
              <a:spcAft>
                <a:spcPts val="0"/>
              </a:spcAft>
              <a:buClr>
                <a:schemeClr val="dk2"/>
              </a:buClr>
              <a:buSzPts val="1800"/>
              <a:buChar char="•"/>
              <a:defRPr/>
            </a:lvl4pPr>
            <a:lvl5pPr marL="3047924" lvl="4" indent="-457189" algn="l">
              <a:lnSpc>
                <a:spcPct val="100000"/>
              </a:lnSpc>
              <a:spcBef>
                <a:spcPts val="480"/>
              </a:spcBef>
              <a:spcAft>
                <a:spcPts val="0"/>
              </a:spcAft>
              <a:buClr>
                <a:schemeClr val="dk2"/>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Tree>
    <p:extLst>
      <p:ext uri="{BB962C8B-B14F-4D97-AF65-F5344CB8AC3E}">
        <p14:creationId xmlns:p14="http://schemas.microsoft.com/office/powerpoint/2010/main" val="16329122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1F9EDC-C638-4850-B80C-68CEA7B7052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95641-2FFC-4B6E-A7C9-30D42B85B7A2}" type="slidenum">
              <a:rPr lang="en-US" smtClean="0"/>
              <a:t>‹#›</a:t>
            </a:fld>
            <a:endParaRPr lang="en-US"/>
          </a:p>
        </p:txBody>
      </p:sp>
    </p:spTree>
    <p:extLst>
      <p:ext uri="{BB962C8B-B14F-4D97-AF65-F5344CB8AC3E}">
        <p14:creationId xmlns:p14="http://schemas.microsoft.com/office/powerpoint/2010/main" val="33013462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1F9EDC-C638-4850-B80C-68CEA7B7052C}" type="datetimeFigureOut">
              <a:rPr lang="en-US" smtClean="0"/>
              <a:t>9/19/2024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395641-2FFC-4B6E-A7C9-30D42B85B7A2}" type="slidenum">
              <a:rPr lang="en-US" smtClean="0"/>
              <a:t>‹#›</a:t>
            </a:fld>
            <a:endParaRPr lang="en-US"/>
          </a:p>
        </p:txBody>
      </p:sp>
    </p:spTree>
    <p:extLst>
      <p:ext uri="{BB962C8B-B14F-4D97-AF65-F5344CB8AC3E}">
        <p14:creationId xmlns:p14="http://schemas.microsoft.com/office/powerpoint/2010/main" val="30151127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ntent" type="obj" preserve="1">
  <p:cSld name="Content">
    <p:spTree>
      <p:nvGrpSpPr>
        <p:cNvPr id="1" name="Shape 51"/>
        <p:cNvGrpSpPr/>
        <p:nvPr/>
      </p:nvGrpSpPr>
      <p:grpSpPr>
        <a:xfrm>
          <a:off x="0" y="0"/>
          <a:ext cx="0" cy="0"/>
          <a:chOff x="0" y="0"/>
          <a:chExt cx="0" cy="0"/>
        </a:xfrm>
      </p:grpSpPr>
      <p:sp>
        <p:nvSpPr>
          <p:cNvPr id="52" name="Google Shape;52;p32"/>
          <p:cNvSpPr txBox="1">
            <a:spLocks noGrp="1"/>
          </p:cNvSpPr>
          <p:nvPr>
            <p:ph type="title"/>
          </p:nvPr>
        </p:nvSpPr>
        <p:spPr>
          <a:xfrm>
            <a:off x="609600" y="457202"/>
            <a:ext cx="10972800" cy="67601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Click to edit Master title style</a:t>
            </a:r>
            <a:endParaRPr/>
          </a:p>
        </p:txBody>
      </p:sp>
      <p:sp>
        <p:nvSpPr>
          <p:cNvPr id="53" name="Google Shape;53;p32"/>
          <p:cNvSpPr txBox="1">
            <a:spLocks noGrp="1"/>
          </p:cNvSpPr>
          <p:nvPr>
            <p:ph type="body" idx="1"/>
          </p:nvPr>
        </p:nvSpPr>
        <p:spPr>
          <a:xfrm>
            <a:off x="609600" y="1207293"/>
            <a:ext cx="10972800" cy="4525963"/>
          </a:xfrm>
          <a:prstGeom prst="rect">
            <a:avLst/>
          </a:prstGeom>
          <a:noFill/>
          <a:ln>
            <a:noFill/>
          </a:ln>
        </p:spPr>
        <p:txBody>
          <a:bodyPr spcFirstLastPara="1" wrap="square" lIns="91425" tIns="45700" rIns="91425" bIns="45700" anchor="t" anchorCtr="0">
            <a:normAutofit/>
          </a:bodyPr>
          <a:lstStyle>
            <a:lvl1pPr marL="609585" lvl="0" indent="-558786" algn="l">
              <a:lnSpc>
                <a:spcPct val="100000"/>
              </a:lnSpc>
              <a:spcBef>
                <a:spcPts val="800"/>
              </a:spcBef>
              <a:spcAft>
                <a:spcPts val="0"/>
              </a:spcAft>
              <a:buClr>
                <a:schemeClr val="dk2"/>
              </a:buClr>
              <a:buSzPts val="3000"/>
              <a:buChar char="•"/>
              <a:defRPr sz="4000">
                <a:solidFill>
                  <a:schemeClr val="dk2"/>
                </a:solidFill>
              </a:defRPr>
            </a:lvl1pPr>
            <a:lvl2pPr marL="1219170" lvl="1" indent="-524920" algn="l">
              <a:lnSpc>
                <a:spcPct val="100000"/>
              </a:lnSpc>
              <a:spcBef>
                <a:spcPts val="693"/>
              </a:spcBef>
              <a:spcAft>
                <a:spcPts val="0"/>
              </a:spcAft>
              <a:buClr>
                <a:schemeClr val="dk2"/>
              </a:buClr>
              <a:buSzPts val="2600"/>
              <a:buFont typeface="Noto Sans Symbols"/>
              <a:buChar char="▪"/>
              <a:defRPr sz="3467">
                <a:solidFill>
                  <a:schemeClr val="dk2"/>
                </a:solidFill>
              </a:defRPr>
            </a:lvl2pPr>
            <a:lvl3pPr marL="1828754" lvl="2" indent="-507987" algn="l">
              <a:lnSpc>
                <a:spcPct val="100000"/>
              </a:lnSpc>
              <a:spcBef>
                <a:spcPts val="640"/>
              </a:spcBef>
              <a:spcAft>
                <a:spcPts val="0"/>
              </a:spcAft>
              <a:buClr>
                <a:schemeClr val="dk2"/>
              </a:buClr>
              <a:buSzPts val="2400"/>
              <a:buChar char="•"/>
              <a:defRPr sz="3200">
                <a:solidFill>
                  <a:schemeClr val="dk2"/>
                </a:solidFill>
              </a:defRPr>
            </a:lvl3pPr>
            <a:lvl4pPr marL="2438339" lvl="3" indent="-474121" algn="l">
              <a:lnSpc>
                <a:spcPct val="100000"/>
              </a:lnSpc>
              <a:spcBef>
                <a:spcPts val="533"/>
              </a:spcBef>
              <a:spcAft>
                <a:spcPts val="0"/>
              </a:spcAft>
              <a:buClr>
                <a:schemeClr val="dk2"/>
              </a:buClr>
              <a:buSzPts val="2000"/>
              <a:buChar char="•"/>
              <a:defRPr sz="2667">
                <a:solidFill>
                  <a:schemeClr val="dk2"/>
                </a:solidFill>
              </a:defRPr>
            </a:lvl4pPr>
            <a:lvl5pPr marL="3047924" lvl="4" indent="-457189" algn="l">
              <a:lnSpc>
                <a:spcPct val="100000"/>
              </a:lnSpc>
              <a:spcBef>
                <a:spcPts val="480"/>
              </a:spcBef>
              <a:spcAft>
                <a:spcPts val="0"/>
              </a:spcAft>
              <a:buClr>
                <a:schemeClr val="dk2"/>
              </a:buClr>
              <a:buSzPts val="1800"/>
              <a:buChar char="•"/>
              <a:defRPr sz="2400">
                <a:solidFill>
                  <a:schemeClr val="dk2"/>
                </a:solidFill>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pPr lvl="0"/>
            <a:r>
              <a:rPr lang="en-US" smtClean="0"/>
              <a:t>Edit Master text styles</a:t>
            </a:r>
          </a:p>
        </p:txBody>
      </p:sp>
      <p:sp>
        <p:nvSpPr>
          <p:cNvPr id="54" name="Google Shape;54;p32"/>
          <p:cNvSpPr txBox="1">
            <a:spLocks noGrp="1"/>
          </p:cNvSpPr>
          <p:nvPr>
            <p:ph type="sldNum" idx="12"/>
          </p:nvPr>
        </p:nvSpPr>
        <p:spPr>
          <a:xfrm>
            <a:off x="3048004" y="6355083"/>
            <a:ext cx="8534401" cy="502919"/>
          </a:xfrm>
          <a:prstGeom prst="rect">
            <a:avLst/>
          </a:prstGeom>
          <a:noFill/>
          <a:ln>
            <a:noFill/>
          </a:ln>
        </p:spPr>
        <p:txBody>
          <a:bodyPr spcFirstLastPara="1" wrap="square" lIns="0" tIns="45700" rIns="0" bIns="45700" anchor="ctr" anchorCtr="0">
            <a:noAutofit/>
          </a:bodyPr>
          <a:lstStyle>
            <a:lvl1pPr marL="0" marR="0" lvl="0"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1pPr>
            <a:lvl2pPr marL="0" marR="0" lvl="1"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2pPr>
            <a:lvl3pPr marL="0" marR="0" lvl="2"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3pPr>
            <a:lvl4pPr marL="0" marR="0" lvl="3"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4pPr>
            <a:lvl5pPr marL="0" marR="0" lvl="4"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5pPr>
            <a:lvl6pPr marL="0" marR="0" lvl="5"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6pPr>
            <a:lvl7pPr marL="0" marR="0" lvl="6"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7pPr>
            <a:lvl8pPr marL="0" marR="0" lvl="7"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8pPr>
            <a:lvl9pPr marL="0" marR="0" lvl="8" indent="0" algn="r">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9pPr>
          </a:lstStyle>
          <a:p>
            <a:r>
              <a:rPr lang="en-US" smtClean="0"/>
              <a:t>U.S. Department of Commerce | National Oceanic and Atmospheric Administration | National Marine Fisheries Service | Page </a:t>
            </a:r>
            <a:fld id="{00000000-1234-1234-1234-123412341234}" type="slidenum">
              <a:rPr lang="en-US" smtClean="0"/>
              <a:pPr/>
              <a:t>‹#›</a:t>
            </a:fld>
            <a:endParaRPr lang="en-US"/>
          </a:p>
        </p:txBody>
      </p:sp>
    </p:spTree>
    <p:extLst>
      <p:ext uri="{BB962C8B-B14F-4D97-AF65-F5344CB8AC3E}">
        <p14:creationId xmlns:p14="http://schemas.microsoft.com/office/powerpoint/2010/main" val="362557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avy footer 2">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F73F8E5-8E34-424B-9469-B2E86C5C5041}"/>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rgbClr val="07477D">
                  <a:alpha val="34000"/>
                </a:srgbClr>
              </a:gs>
              <a:gs pos="42000">
                <a:srgbClr val="07477D">
                  <a:alpha val="0"/>
                </a:srgb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14" name="Rectangle 13">
            <a:extLst>
              <a:ext uri="{FF2B5EF4-FFF2-40B4-BE49-F238E27FC236}">
                <a16:creationId xmlns:a16="http://schemas.microsoft.com/office/drawing/2014/main" id="{E1A06F2B-8E81-7F4F-B30B-DAB9DFCC7AA1}"/>
              </a:ext>
            </a:extLst>
          </p:cNvPr>
          <p:cNvSpPr/>
          <p:nvPr userDrawn="1"/>
        </p:nvSpPr>
        <p:spPr>
          <a:xfrm>
            <a:off x="0" y="6391374"/>
            <a:ext cx="12192000" cy="4666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Slide Number Placeholder 5">
            <a:extLst>
              <a:ext uri="{FF2B5EF4-FFF2-40B4-BE49-F238E27FC236}">
                <a16:creationId xmlns:a16="http://schemas.microsoft.com/office/drawing/2014/main" id="{60664F76-C42F-AF43-8503-B59506A3F33F}"/>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lumMod val="20000"/>
                    <a:lumOff val="80000"/>
                  </a:schemeClr>
                </a:solidFill>
              </a:rPr>
              <a:t>U.S. Department of Commerce | National Oceanic and Atmospheric Administration | National Marine Fisheries Service</a:t>
            </a:r>
          </a:p>
        </p:txBody>
      </p:sp>
      <p:sp>
        <p:nvSpPr>
          <p:cNvPr id="19" name="TextBox 18">
            <a:extLst>
              <a:ext uri="{FF2B5EF4-FFF2-40B4-BE49-F238E27FC236}">
                <a16:creationId xmlns:a16="http://schemas.microsoft.com/office/drawing/2014/main" id="{650C3681-2CFF-5947-BAE0-FF53BCA5DD6D}"/>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bg1"/>
                </a:solidFill>
                <a:latin typeface="Arial Narrow" charset="0"/>
                <a:ea typeface="Arial Narrow" charset="0"/>
                <a:cs typeface="Arial Narrow" charset="0"/>
              </a:rPr>
              <a:t>Page </a:t>
            </a:r>
            <a:fld id="{632D3AEB-7CBE-3049-91AC-335C6B4F5BF6}" type="slidenum">
              <a:rPr lang="en-US" sz="1050" b="1" i="0" smtClean="0">
                <a:solidFill>
                  <a:schemeClr val="bg1"/>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bg1"/>
              </a:solidFill>
              <a:latin typeface="Arial Narrow" charset="0"/>
              <a:ea typeface="Arial Narrow" charset="0"/>
              <a:cs typeface="Arial Narrow" charset="0"/>
            </a:endParaRPr>
          </a:p>
        </p:txBody>
      </p:sp>
      <p:sp>
        <p:nvSpPr>
          <p:cNvPr id="20" name="Freeform 19">
            <a:extLst>
              <a:ext uri="{FF2B5EF4-FFF2-40B4-BE49-F238E27FC236}">
                <a16:creationId xmlns:a16="http://schemas.microsoft.com/office/drawing/2014/main" id="{ABBB4C42-3950-3B49-A3AD-4999C06DAC6E}"/>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NOAA Fisheries logo">
            <a:extLst>
              <a:ext uri="{FF2B5EF4-FFF2-40B4-BE49-F238E27FC236}">
                <a16:creationId xmlns:a16="http://schemas.microsoft.com/office/drawing/2014/main" id="{29BE4E0F-24BD-A44C-969B-036BB242726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935861042"/>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qua footer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844970-7F4A-D541-BB16-02D9FE93EFBA}"/>
              </a:ext>
            </a:extLst>
          </p:cNvPr>
          <p:cNvSpPr/>
          <p:nvPr userDrawn="1"/>
        </p:nvSpPr>
        <p:spPr>
          <a:xfrm>
            <a:off x="0" y="6391374"/>
            <a:ext cx="12192000" cy="466627"/>
          </a:xfrm>
          <a:prstGeom prst="rect">
            <a:avLst/>
          </a:prstGeom>
          <a:solidFill>
            <a:schemeClr val="bg2">
              <a:lumMod val="9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Slide Number Placeholder 5"/>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14" name="TextBox 13"/>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sp>
        <p:nvSpPr>
          <p:cNvPr id="5" name="Freeform 4">
            <a:extLst>
              <a:ext uri="{FF2B5EF4-FFF2-40B4-BE49-F238E27FC236}">
                <a16:creationId xmlns:a16="http://schemas.microsoft.com/office/drawing/2014/main" id="{7D6243E8-9C72-4344-94EF-F60AFF95A6A6}"/>
              </a:ext>
            </a:extLst>
          </p:cNvPr>
          <p:cNvSpPr/>
          <p:nvPr userDrawn="1"/>
        </p:nvSpPr>
        <p:spPr>
          <a:xfrm rot="10800000" flipH="1" flipV="1">
            <a:off x="9707592" y="-11455"/>
            <a:ext cx="2484408" cy="6857415"/>
          </a:xfrm>
          <a:custGeom>
            <a:avLst/>
            <a:gdLst>
              <a:gd name="connsiteX0" fmla="*/ 999997 w 1016530"/>
              <a:gd name="connsiteY0" fmla="*/ 5463677 h 5463677"/>
              <a:gd name="connsiteX1" fmla="*/ 0 w 1016530"/>
              <a:gd name="connsiteY1" fmla="*/ 5463677 h 5463677"/>
              <a:gd name="connsiteX2" fmla="*/ 16577 w 1016530"/>
              <a:gd name="connsiteY2" fmla="*/ 0 h 5463677"/>
              <a:gd name="connsiteX3" fmla="*/ 1016530 w 1016530"/>
              <a:gd name="connsiteY3" fmla="*/ 14211 h 5463677"/>
              <a:gd name="connsiteX4" fmla="*/ 999997 w 1016530"/>
              <a:gd name="connsiteY4" fmla="*/ 5463677 h 5463677"/>
              <a:gd name="connsiteX0" fmla="*/ 999997 w 1042361"/>
              <a:gd name="connsiteY0" fmla="*/ 5463677 h 5463677"/>
              <a:gd name="connsiteX1" fmla="*/ 0 w 1042361"/>
              <a:gd name="connsiteY1" fmla="*/ 5463677 h 5463677"/>
              <a:gd name="connsiteX2" fmla="*/ 16577 w 1042361"/>
              <a:gd name="connsiteY2" fmla="*/ 0 h 5463677"/>
              <a:gd name="connsiteX3" fmla="*/ 1042361 w 1042361"/>
              <a:gd name="connsiteY3" fmla="*/ 4620 h 5463677"/>
              <a:gd name="connsiteX4" fmla="*/ 999997 w 1042361"/>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670959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34903 h 5463677"/>
              <a:gd name="connsiteX2" fmla="*/ 980930 w 1696743"/>
              <a:gd name="connsiteY2" fmla="*/ 0 h 5463677"/>
              <a:gd name="connsiteX3" fmla="*/ 1696743 w 1696743"/>
              <a:gd name="connsiteY3" fmla="*/ 4620 h 5463677"/>
              <a:gd name="connsiteX4" fmla="*/ 1654379 w 1696743"/>
              <a:gd name="connsiteY4" fmla="*/ 5463677 h 5463677"/>
              <a:gd name="connsiteX0" fmla="*/ 1654379 w 1696743"/>
              <a:gd name="connsiteY0" fmla="*/ 5463677 h 5463677"/>
              <a:gd name="connsiteX1" fmla="*/ 0 w 1696743"/>
              <a:gd name="connsiteY1" fmla="*/ 5454085 h 5463677"/>
              <a:gd name="connsiteX2" fmla="*/ 980930 w 1696743"/>
              <a:gd name="connsiteY2" fmla="*/ 0 h 5463677"/>
              <a:gd name="connsiteX3" fmla="*/ 1696743 w 1696743"/>
              <a:gd name="connsiteY3" fmla="*/ 4620 h 5463677"/>
              <a:gd name="connsiteX4" fmla="*/ 1654379 w 1696743"/>
              <a:gd name="connsiteY4" fmla="*/ 5463677 h 5463677"/>
              <a:gd name="connsiteX0" fmla="*/ 1709112 w 1709112"/>
              <a:gd name="connsiteY0" fmla="*/ 5436187 h 5454085"/>
              <a:gd name="connsiteX1" fmla="*/ 0 w 1709112"/>
              <a:gd name="connsiteY1" fmla="*/ 5454085 h 5454085"/>
              <a:gd name="connsiteX2" fmla="*/ 980930 w 1709112"/>
              <a:gd name="connsiteY2" fmla="*/ 0 h 5454085"/>
              <a:gd name="connsiteX3" fmla="*/ 1696743 w 1709112"/>
              <a:gd name="connsiteY3" fmla="*/ 4620 h 5454085"/>
              <a:gd name="connsiteX4" fmla="*/ 1709112 w 1709112"/>
              <a:gd name="connsiteY4" fmla="*/ 5436187 h 5454085"/>
              <a:gd name="connsiteX0" fmla="*/ 1722796 w 1722796"/>
              <a:gd name="connsiteY0" fmla="*/ 5449933 h 5454085"/>
              <a:gd name="connsiteX1" fmla="*/ 0 w 1722796"/>
              <a:gd name="connsiteY1" fmla="*/ 5454085 h 5454085"/>
              <a:gd name="connsiteX2" fmla="*/ 980930 w 1722796"/>
              <a:gd name="connsiteY2" fmla="*/ 0 h 5454085"/>
              <a:gd name="connsiteX3" fmla="*/ 1696743 w 1722796"/>
              <a:gd name="connsiteY3" fmla="*/ 4620 h 5454085"/>
              <a:gd name="connsiteX4" fmla="*/ 1722796 w 1722796"/>
              <a:gd name="connsiteY4" fmla="*/ 5449933 h 5454085"/>
              <a:gd name="connsiteX0" fmla="*/ 1722796 w 1722796"/>
              <a:gd name="connsiteY0" fmla="*/ 5449933 h 5454085"/>
              <a:gd name="connsiteX1" fmla="*/ 0 w 1722796"/>
              <a:gd name="connsiteY1" fmla="*/ 5454085 h 5454085"/>
              <a:gd name="connsiteX2" fmla="*/ 980930 w 1722796"/>
              <a:gd name="connsiteY2" fmla="*/ 0 h 5454085"/>
              <a:gd name="connsiteX3" fmla="*/ 1712358 w 1722796"/>
              <a:gd name="connsiteY3" fmla="*/ 18365 h 5454085"/>
              <a:gd name="connsiteX4" fmla="*/ 1722796 w 1722796"/>
              <a:gd name="connsiteY4" fmla="*/ 5449933 h 5454085"/>
              <a:gd name="connsiteX0" fmla="*/ 1722796 w 1728606"/>
              <a:gd name="connsiteY0" fmla="*/ 5459058 h 5463210"/>
              <a:gd name="connsiteX1" fmla="*/ 0 w 1728606"/>
              <a:gd name="connsiteY1" fmla="*/ 5463210 h 5463210"/>
              <a:gd name="connsiteX2" fmla="*/ 980930 w 1728606"/>
              <a:gd name="connsiteY2" fmla="*/ 9125 h 5463210"/>
              <a:gd name="connsiteX3" fmla="*/ 1727973 w 1728606"/>
              <a:gd name="connsiteY3" fmla="*/ 0 h 5463210"/>
              <a:gd name="connsiteX4" fmla="*/ 1722796 w 1728606"/>
              <a:gd name="connsiteY4" fmla="*/ 5459058 h 546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8606" h="5463210">
                <a:moveTo>
                  <a:pt x="1722796" y="5459058"/>
                </a:moveTo>
                <a:lnTo>
                  <a:pt x="0" y="5463210"/>
                </a:lnTo>
                <a:lnTo>
                  <a:pt x="980930" y="9125"/>
                </a:lnTo>
                <a:lnTo>
                  <a:pt x="1727973" y="0"/>
                </a:lnTo>
                <a:cubicBezTo>
                  <a:pt x="1731452" y="1810523"/>
                  <a:pt x="1719317" y="3648535"/>
                  <a:pt x="1722796" y="5459058"/>
                </a:cubicBezTo>
                <a:close/>
              </a:path>
            </a:pathLst>
          </a:custGeom>
          <a:gradFill flip="none" rotWithShape="1">
            <a:gsLst>
              <a:gs pos="100000">
                <a:schemeClr val="bg2">
                  <a:lumMod val="90000"/>
                </a:schemeClr>
              </a:gs>
              <a:gs pos="50000">
                <a:schemeClr val="bg2">
                  <a:alpha val="0"/>
                </a:schemeClr>
              </a:gs>
            </a:gsLst>
            <a:lin ang="720000" scaled="0"/>
            <a:tileRect/>
          </a:gradFill>
          <a:ln w="1397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p>
        </p:txBody>
      </p:sp>
      <p:sp>
        <p:nvSpPr>
          <p:cNvPr id="8" name="Freeform 7">
            <a:extLst>
              <a:ext uri="{FF2B5EF4-FFF2-40B4-BE49-F238E27FC236}">
                <a16:creationId xmlns:a16="http://schemas.microsoft.com/office/drawing/2014/main" id="{151910D7-953F-564B-97DB-5473B1EB0B95}"/>
              </a:ext>
            </a:extLst>
          </p:cNvPr>
          <p:cNvSpPr/>
          <p:nvPr userDrawn="1"/>
        </p:nvSpPr>
        <p:spPr>
          <a:xfrm>
            <a:off x="10395285" y="996095"/>
            <a:ext cx="1796716" cy="5861906"/>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NOAA Fisheries logo">
            <a:extLst>
              <a:ext uri="{FF2B5EF4-FFF2-40B4-BE49-F238E27FC236}">
                <a16:creationId xmlns:a16="http://schemas.microsoft.com/office/drawing/2014/main" id="{9381F619-72DF-984A-8E74-FE1830BBA6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3912805967"/>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qua footer sm">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15E8329F-D41A-9149-BC0A-1D46AD80AAFD}"/>
              </a:ext>
            </a:extLst>
          </p:cNvPr>
          <p:cNvSpPr/>
          <p:nvPr userDrawn="1"/>
        </p:nvSpPr>
        <p:spPr>
          <a:xfrm rot="5400000" flipV="1">
            <a:off x="8567307" y="3252524"/>
            <a:ext cx="2026084" cy="5223308"/>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99000">
                <a:schemeClr val="bg2">
                  <a:lumMod val="75000"/>
                </a:schemeClr>
              </a:gs>
              <a:gs pos="0">
                <a:schemeClr val="bg2">
                  <a:lumMod val="75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Freeform 3">
            <a:extLst>
              <a:ext uri="{FF2B5EF4-FFF2-40B4-BE49-F238E27FC236}">
                <a16:creationId xmlns:a16="http://schemas.microsoft.com/office/drawing/2014/main" id="{D37BE76C-8200-0840-8FDE-341E7DC53ED4}"/>
              </a:ext>
            </a:extLst>
          </p:cNvPr>
          <p:cNvSpPr/>
          <p:nvPr userDrawn="1"/>
        </p:nvSpPr>
        <p:spPr>
          <a:xfrm rot="16200000" flipH="1">
            <a:off x="9813760" y="4479761"/>
            <a:ext cx="1833614" cy="2922873"/>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Slide Number Placeholder 5">
            <a:extLst>
              <a:ext uri="{FF2B5EF4-FFF2-40B4-BE49-F238E27FC236}">
                <a16:creationId xmlns:a16="http://schemas.microsoft.com/office/drawing/2014/main" id="{0B63F7BF-CE1E-4443-9159-743E539A49FA}"/>
              </a:ext>
            </a:extLst>
          </p:cNvPr>
          <p:cNvSpPr txBox="1">
            <a:spLocks/>
          </p:cNvSpPr>
          <p:nvPr userDrawn="1"/>
        </p:nvSpPr>
        <p:spPr>
          <a:xfrm>
            <a:off x="914402" y="6370518"/>
            <a:ext cx="8930391" cy="540383"/>
          </a:xfrm>
          <a:prstGeom prst="rect">
            <a:avLst/>
          </a:prstGeom>
          <a:ln>
            <a:noFill/>
          </a:ln>
          <a:effectLst/>
        </p:spPr>
        <p:txBody>
          <a:bodyPr vert="horz" lIns="0" tIns="45720" rIns="0" bIns="45720" rtlCol="0" anchor="ctr"/>
          <a:lstStyle>
            <a:defPPr>
              <a:defRPr lang="en-US"/>
            </a:defPPr>
            <a:lvl1pPr marL="0" algn="r" defTabSz="914400" rtl="0" eaLnBrk="1" latinLnBrk="0" hangingPunct="1">
              <a:defRPr sz="1100" kern="1200">
                <a:solidFill>
                  <a:schemeClr val="bg1"/>
                </a:solidFill>
                <a:latin typeface="Arial Narrow" charset="0"/>
                <a:ea typeface="Arial Narrow" charset="0"/>
                <a:cs typeface="Arial Narrow"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dirty="0">
                <a:solidFill>
                  <a:schemeClr val="accent1"/>
                </a:solidFill>
              </a:rPr>
              <a:t>U.S. Department of Commerce | National Oceanic and Atmospheric Administration | National Marine Fisheries Service</a:t>
            </a:r>
          </a:p>
        </p:txBody>
      </p:sp>
      <p:sp>
        <p:nvSpPr>
          <p:cNvPr id="7" name="TextBox 6">
            <a:extLst>
              <a:ext uri="{FF2B5EF4-FFF2-40B4-BE49-F238E27FC236}">
                <a16:creationId xmlns:a16="http://schemas.microsoft.com/office/drawing/2014/main" id="{F862C621-20CB-994A-864D-5CA183C42E98}"/>
              </a:ext>
            </a:extLst>
          </p:cNvPr>
          <p:cNvSpPr txBox="1"/>
          <p:nvPr userDrawn="1"/>
        </p:nvSpPr>
        <p:spPr>
          <a:xfrm>
            <a:off x="168165" y="6357030"/>
            <a:ext cx="746235" cy="553871"/>
          </a:xfrm>
          <a:prstGeom prst="rect">
            <a:avLst/>
          </a:prstGeom>
          <a:noFill/>
        </p:spPr>
        <p:txBody>
          <a:bodyPr wrap="square" lIns="0" tIns="0" rIns="0" bIns="0" rtlCol="0" anchor="ctr" anchorCtr="0">
            <a:noAutofit/>
          </a:bodyPr>
          <a:lstStyle/>
          <a:p>
            <a:pPr marL="0" marR="0" indent="0" algn="l" defTabSz="914377" rtl="0" eaLnBrk="1" fontAlgn="auto" latinLnBrk="0" hangingPunct="1">
              <a:lnSpc>
                <a:spcPct val="100000"/>
              </a:lnSpc>
              <a:spcBef>
                <a:spcPts val="0"/>
              </a:spcBef>
              <a:spcAft>
                <a:spcPts val="0"/>
              </a:spcAft>
              <a:buClrTx/>
              <a:buSzTx/>
              <a:buFontTx/>
              <a:buNone/>
              <a:tabLst/>
              <a:defRPr/>
            </a:pPr>
            <a:r>
              <a:rPr lang="en-US" sz="1050" b="1" i="0" dirty="0">
                <a:solidFill>
                  <a:schemeClr val="tx2"/>
                </a:solidFill>
                <a:latin typeface="Arial Narrow" charset="0"/>
                <a:ea typeface="Arial Narrow" charset="0"/>
                <a:cs typeface="Arial Narrow" charset="0"/>
              </a:rPr>
              <a:t>Page </a:t>
            </a:r>
            <a:fld id="{632D3AEB-7CBE-3049-91AC-335C6B4F5BF6}" type="slidenum">
              <a:rPr lang="en-US" sz="1050" b="1" i="0" smtClean="0">
                <a:solidFill>
                  <a:schemeClr val="tx2"/>
                </a:solidFill>
                <a:latin typeface="Arial Narrow" charset="0"/>
                <a:ea typeface="Arial Narrow" charset="0"/>
                <a:cs typeface="Arial Narrow" charset="0"/>
              </a:rPr>
              <a:pPr marL="0" marR="0" indent="0" algn="l" defTabSz="914377" rtl="0" eaLnBrk="1" fontAlgn="auto" latinLnBrk="0" hangingPunct="1">
                <a:lnSpc>
                  <a:spcPct val="100000"/>
                </a:lnSpc>
                <a:spcBef>
                  <a:spcPts val="0"/>
                </a:spcBef>
                <a:spcAft>
                  <a:spcPts val="0"/>
                </a:spcAft>
                <a:buClrTx/>
                <a:buSzTx/>
                <a:buFontTx/>
                <a:buNone/>
                <a:tabLst/>
                <a:defRPr/>
              </a:pPr>
              <a:t>‹#›</a:t>
            </a:fld>
            <a:endParaRPr lang="en-US" sz="1050" b="1" i="0" dirty="0">
              <a:solidFill>
                <a:schemeClr val="tx2"/>
              </a:solidFill>
              <a:latin typeface="Arial Narrow" charset="0"/>
              <a:ea typeface="Arial Narrow" charset="0"/>
              <a:cs typeface="Arial Narrow" charset="0"/>
            </a:endParaRPr>
          </a:p>
        </p:txBody>
      </p:sp>
      <p:pic>
        <p:nvPicPr>
          <p:cNvPr id="9" name="Picture 8" descr="NOAA Fisheries logo">
            <a:extLst>
              <a:ext uri="{FF2B5EF4-FFF2-40B4-BE49-F238E27FC236}">
                <a16:creationId xmlns:a16="http://schemas.microsoft.com/office/drawing/2014/main" id="{A93BF77C-916C-304D-BF99-4C278AFE17F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44812" y="6075805"/>
            <a:ext cx="1497659" cy="682267"/>
          </a:xfrm>
          <a:prstGeom prst="rect">
            <a:avLst/>
          </a:prstGeom>
          <a:noFill/>
          <a:ln>
            <a:noFill/>
          </a:ln>
        </p:spPr>
      </p:pic>
    </p:spTree>
    <p:extLst>
      <p:ext uri="{BB962C8B-B14F-4D97-AF65-F5344CB8AC3E}">
        <p14:creationId xmlns:p14="http://schemas.microsoft.com/office/powerpoint/2010/main" val="2107855848"/>
      </p:ext>
    </p:extLst>
  </p:cSld>
  <p:clrMapOvr>
    <a:masterClrMapping/>
  </p:clrMapOvr>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5" Type="http://schemas.openxmlformats.org/officeDocument/2006/relationships/theme" Target="../theme/theme10.xml"/><Relationship Id="rId4" Type="http://schemas.openxmlformats.org/officeDocument/2006/relationships/slideLayout" Target="../slideLayouts/slideLayout5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2.png"/><Relationship Id="rId4" Type="http://schemas.openxmlformats.org/officeDocument/2006/relationships/slideLayout" Target="../slideLayouts/slideLayout60.xml"/><Relationship Id="rId9"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12.xml"/><Relationship Id="rId1" Type="http://schemas.openxmlformats.org/officeDocument/2006/relationships/slideLayout" Target="../slideLayouts/slideLayout6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4.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10" Type="http://schemas.openxmlformats.org/officeDocument/2006/relationships/image" Target="../media/image4.png"/><Relationship Id="rId4" Type="http://schemas.openxmlformats.org/officeDocument/2006/relationships/slideLayout" Target="../slideLayouts/slideLayout28.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4.xml"/><Relationship Id="rId1" Type="http://schemas.openxmlformats.org/officeDocument/2006/relationships/slideLayout" Target="../slideLayouts/slideLayout33.xml"/><Relationship Id="rId4" Type="http://schemas.openxmlformats.org/officeDocument/2006/relationships/image" Target="../media/image10.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image" Target="../media/image11.png"/><Relationship Id="rId5" Type="http://schemas.openxmlformats.org/officeDocument/2006/relationships/theme" Target="../theme/theme7.xml"/><Relationship Id="rId4" Type="http://schemas.openxmlformats.org/officeDocument/2006/relationships/slideLayout" Target="../slideLayouts/slideLayout38.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2437" y="1798797"/>
            <a:ext cx="10070512" cy="1772793"/>
          </a:xfrm>
          <a:prstGeom prst="rect">
            <a:avLst/>
          </a:prstGeom>
        </p:spPr>
        <p:txBody>
          <a:bodyPr vert="horz" wrap="square" lIns="0" tIns="0" rIns="0" bIns="0" rtlCol="0" anchor="b" anchorCtr="0">
            <a:spAutoFit/>
          </a:bodyPr>
          <a:lstStyle/>
          <a:p>
            <a:r>
              <a:rPr lang="en-US" smtClean="0"/>
              <a:t>Click to edit Master title style</a:t>
            </a:r>
            <a:endParaRPr lang="en-US" dirty="0"/>
          </a:p>
        </p:txBody>
      </p:sp>
      <p:sp>
        <p:nvSpPr>
          <p:cNvPr id="3" name="Text Placeholder 2"/>
          <p:cNvSpPr>
            <a:spLocks noGrp="1"/>
          </p:cNvSpPr>
          <p:nvPr>
            <p:ph type="body" idx="1"/>
          </p:nvPr>
        </p:nvSpPr>
        <p:spPr>
          <a:xfrm>
            <a:off x="1822438" y="3777557"/>
            <a:ext cx="10070513" cy="942811"/>
          </a:xfrm>
          <a:prstGeom prst="rect">
            <a:avLst/>
          </a:prstGeom>
        </p:spPr>
        <p:txBody>
          <a:bodyPr vert="horz" lIns="0" tIns="0" rIns="0" bIns="0" rtlCol="0">
            <a:normAutofit/>
          </a:bodyPr>
          <a:lstStyle/>
          <a:p>
            <a:pPr lvl="0"/>
            <a:r>
              <a:rPr lang="en-US" dirty="0"/>
              <a:t>Click to edit Master text styles</a:t>
            </a:r>
          </a:p>
        </p:txBody>
      </p:sp>
      <p:sp>
        <p:nvSpPr>
          <p:cNvPr id="13" name="Freeform 12"/>
          <p:cNvSpPr/>
          <p:nvPr/>
        </p:nvSpPr>
        <p:spPr>
          <a:xfrm rot="5400000" flipH="1">
            <a:off x="3089281" y="-2685623"/>
            <a:ext cx="3350194" cy="8700984"/>
          </a:xfrm>
          <a:custGeom>
            <a:avLst/>
            <a:gdLst>
              <a:gd name="connsiteX0" fmla="*/ 2196089 w 2196089"/>
              <a:gd name="connsiteY0" fmla="*/ 0 h 6849789"/>
              <a:gd name="connsiteX1" fmla="*/ 2196089 w 2196089"/>
              <a:gd name="connsiteY1" fmla="*/ 6849789 h 6849789"/>
              <a:gd name="connsiteX2" fmla="*/ 0 w 2196089"/>
              <a:gd name="connsiteY2" fmla="*/ 6849789 h 6849789"/>
              <a:gd name="connsiteX3" fmla="*/ 169765 w 2196089"/>
              <a:gd name="connsiteY3" fmla="*/ 6755526 h 6849789"/>
              <a:gd name="connsiteX4" fmla="*/ 2161421 w 2196089"/>
              <a:gd name="connsiteY4" fmla="*/ 408410 h 6849789"/>
              <a:gd name="connsiteX5" fmla="*/ 2196089 w 2196089"/>
              <a:gd name="connsiteY5" fmla="*/ 0 h 684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6089" h="6849789">
                <a:moveTo>
                  <a:pt x="2196089" y="0"/>
                </a:moveTo>
                <a:lnTo>
                  <a:pt x="2196089" y="6849789"/>
                </a:lnTo>
                <a:lnTo>
                  <a:pt x="0" y="6849789"/>
                </a:lnTo>
                <a:lnTo>
                  <a:pt x="169765" y="6755526"/>
                </a:lnTo>
                <a:cubicBezTo>
                  <a:pt x="1099958" y="6063006"/>
                  <a:pt x="1854601" y="3617105"/>
                  <a:pt x="2161421" y="408410"/>
                </a:cubicBezTo>
                <a:lnTo>
                  <a:pt x="2196089" y="0"/>
                </a:lnTo>
                <a:close/>
              </a:path>
            </a:pathLst>
          </a:custGeom>
          <a:gradFill flip="none" rotWithShape="1">
            <a:gsLst>
              <a:gs pos="78000">
                <a:schemeClr val="bg1"/>
              </a:gs>
              <a:gs pos="0">
                <a:schemeClr val="accent1">
                  <a:lumMod val="78063"/>
                  <a:lumOff val="21938"/>
                  <a:alpha val="78555"/>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229461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377" rtl="0" eaLnBrk="1" latinLnBrk="0" hangingPunct="1">
        <a:lnSpc>
          <a:spcPct val="80000"/>
        </a:lnSpc>
        <a:spcBef>
          <a:spcPct val="0"/>
        </a:spcBef>
        <a:buNone/>
        <a:defRPr sz="7200" kern="1200">
          <a:solidFill>
            <a:schemeClr val="tx2"/>
          </a:solidFill>
          <a:latin typeface="Cambria" charset="0"/>
          <a:ea typeface="Cambria" charset="0"/>
          <a:cs typeface="Cambria" charset="0"/>
        </a:defRPr>
      </a:lvl1pPr>
    </p:titleStyle>
    <p:bodyStyle>
      <a:lvl1pPr marL="0" indent="0" algn="l" defTabSz="914377" rtl="0" eaLnBrk="1" latinLnBrk="0" hangingPunct="1">
        <a:lnSpc>
          <a:spcPct val="90000"/>
        </a:lnSpc>
        <a:spcBef>
          <a:spcPts val="1000"/>
        </a:spcBef>
        <a:buFont typeface="Arial"/>
        <a:buNone/>
        <a:defRPr sz="3600" b="0" i="0" kern="1200">
          <a:solidFill>
            <a:schemeClr val="accent1">
              <a:lumMod val="20000"/>
              <a:lumOff val="80000"/>
            </a:schemeClr>
          </a:solidFill>
          <a:latin typeface="Cambria" charset="0"/>
          <a:ea typeface="Cambria" charset="0"/>
          <a:cs typeface="Cambria"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2437" y="2685195"/>
            <a:ext cx="10070512" cy="886397"/>
          </a:xfrm>
          <a:prstGeom prst="rect">
            <a:avLst/>
          </a:prstGeom>
        </p:spPr>
        <p:txBody>
          <a:bodyPr vert="horz" wrap="square" lIns="0" tIns="0" rIns="0" bIns="0" rtlCol="0" anchor="b" anchorCtr="0">
            <a:spAutoFit/>
          </a:bodyPr>
          <a:lstStyle/>
          <a:p>
            <a:r>
              <a:rPr lang="en-US" dirty="0"/>
              <a:t>Click to edit Divider Page</a:t>
            </a:r>
          </a:p>
        </p:txBody>
      </p:sp>
      <p:sp>
        <p:nvSpPr>
          <p:cNvPr id="3" name="Text Placeholder 2"/>
          <p:cNvSpPr>
            <a:spLocks noGrp="1"/>
          </p:cNvSpPr>
          <p:nvPr>
            <p:ph type="body" idx="1"/>
          </p:nvPr>
        </p:nvSpPr>
        <p:spPr>
          <a:xfrm>
            <a:off x="1822438" y="3777557"/>
            <a:ext cx="10070513" cy="942811"/>
          </a:xfrm>
          <a:prstGeom prst="rect">
            <a:avLst/>
          </a:prstGeom>
        </p:spPr>
        <p:txBody>
          <a:bodyPr vert="horz" lIns="0" tIns="0" rIns="0" bIns="0" rtlCol="0">
            <a:normAutofit/>
          </a:bodyPr>
          <a:lstStyle/>
          <a:p>
            <a:pPr lvl="0"/>
            <a:r>
              <a:rPr lang="en-US" dirty="0"/>
              <a:t>Click to edit Master text styles</a:t>
            </a:r>
          </a:p>
        </p:txBody>
      </p:sp>
    </p:spTree>
    <p:extLst>
      <p:ext uri="{BB962C8B-B14F-4D97-AF65-F5344CB8AC3E}">
        <p14:creationId xmlns:p14="http://schemas.microsoft.com/office/powerpoint/2010/main" val="176344795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Lst>
  <p:txStyles>
    <p:titleStyle>
      <a:lvl1pPr algn="l" defTabSz="914377" rtl="0" eaLnBrk="1" latinLnBrk="0" hangingPunct="1">
        <a:lnSpc>
          <a:spcPct val="80000"/>
        </a:lnSpc>
        <a:spcBef>
          <a:spcPct val="0"/>
        </a:spcBef>
        <a:buNone/>
        <a:defRPr sz="7200" kern="1200">
          <a:solidFill>
            <a:schemeClr val="tx2"/>
          </a:solidFill>
          <a:latin typeface="Cambria" charset="0"/>
          <a:ea typeface="Cambria" charset="0"/>
          <a:cs typeface="Cambria" charset="0"/>
        </a:defRPr>
      </a:lvl1pPr>
    </p:titleStyle>
    <p:bodyStyle>
      <a:lvl1pPr marL="0" indent="0" algn="l" defTabSz="914377" rtl="0" eaLnBrk="1" latinLnBrk="0" hangingPunct="1">
        <a:lnSpc>
          <a:spcPct val="90000"/>
        </a:lnSpc>
        <a:spcBef>
          <a:spcPts val="1000"/>
        </a:spcBef>
        <a:buFont typeface="Arial"/>
        <a:buNone/>
        <a:defRPr sz="3600" b="0" i="0" kern="1200">
          <a:solidFill>
            <a:schemeClr val="accent1">
              <a:lumMod val="20000"/>
              <a:lumOff val="80000"/>
            </a:schemeClr>
          </a:solidFill>
          <a:latin typeface="Cambria" charset="0"/>
          <a:ea typeface="Cambria" charset="0"/>
          <a:cs typeface="Cambria"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a:blip r:embed="rId10">
            <a:alphaModFix/>
          </a:blip>
          <a:stretch>
            <a:fillRect/>
          </a:stretch>
        </a:blip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4268909" y="1141667"/>
            <a:ext cx="7313491" cy="1398472"/>
          </a:xfrm>
          <a:prstGeom prst="rect">
            <a:avLst/>
          </a:prstGeom>
          <a:noFill/>
          <a:ln>
            <a:noFill/>
          </a:ln>
        </p:spPr>
        <p:txBody>
          <a:bodyPr spcFirstLastPara="1" wrap="square" lIns="91425" tIns="45700" rIns="91425" bIns="45700" anchor="t" anchorCtr="0">
            <a:noAutofit/>
          </a:bodyPr>
          <a:lstStyle>
            <a:lvl1pPr marR="0" lvl="0" algn="r" rtl="0">
              <a:lnSpc>
                <a:spcPct val="80000"/>
              </a:lnSpc>
              <a:spcBef>
                <a:spcPts val="0"/>
              </a:spcBef>
              <a:spcAft>
                <a:spcPts val="0"/>
              </a:spcAft>
              <a:buClr>
                <a:schemeClr val="accent1"/>
              </a:buClr>
              <a:buSzPts val="4400"/>
              <a:buFont typeface="Arial Narrow"/>
              <a:buNone/>
              <a:defRPr sz="4400" b="1" i="0" u="none" strike="noStrike" cap="none">
                <a:solidFill>
                  <a:schemeClr val="accen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4268914" y="2707605"/>
            <a:ext cx="7313489" cy="1277675"/>
          </a:xfrm>
          <a:prstGeom prst="rect">
            <a:avLst/>
          </a:prstGeom>
          <a:noFill/>
          <a:ln>
            <a:noFill/>
          </a:ln>
        </p:spPr>
        <p:txBody>
          <a:bodyPr spcFirstLastPara="1" wrap="square" lIns="91425" tIns="45700" rIns="91425" bIns="45700" anchor="t" anchorCtr="0">
            <a:normAutofit/>
          </a:bodyPr>
          <a:lstStyle>
            <a:lvl1pPr marL="457200" marR="0" lvl="0" indent="-228600" algn="r" rtl="0">
              <a:lnSpc>
                <a:spcPct val="100000"/>
              </a:lnSpc>
              <a:spcBef>
                <a:spcPts val="480"/>
              </a:spcBef>
              <a:spcAft>
                <a:spcPts val="0"/>
              </a:spcAft>
              <a:buClr>
                <a:schemeClr val="dk2"/>
              </a:buClr>
              <a:buSzPts val="2400"/>
              <a:buFont typeface="Arial"/>
              <a:buNone/>
              <a:defRPr sz="2400" b="0" i="0" u="none" strike="noStrike" cap="none">
                <a:solidFill>
                  <a:schemeClr val="dk2"/>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12" name="Google Shape;12;p29"/>
          <p:cNvSpPr/>
          <p:nvPr/>
        </p:nvSpPr>
        <p:spPr>
          <a:xfrm>
            <a:off x="995510" y="4242243"/>
            <a:ext cx="11216245" cy="2680563"/>
          </a:xfrm>
          <a:custGeom>
            <a:avLst/>
            <a:gdLst/>
            <a:ahLst/>
            <a:cxnLst/>
            <a:rect l="l" t="t" r="r" b="b"/>
            <a:pathLst>
              <a:path w="9170674" h="2502055" extrusionOk="0">
                <a:moveTo>
                  <a:pt x="2888" y="2436286"/>
                </a:moveTo>
                <a:cubicBezTo>
                  <a:pt x="23549" y="2432957"/>
                  <a:pt x="7344316" y="2502055"/>
                  <a:pt x="9170674" y="0"/>
                </a:cubicBezTo>
                <a:cubicBezTo>
                  <a:pt x="9168092" y="819774"/>
                  <a:pt x="9157767" y="1631807"/>
                  <a:pt x="9155185" y="2451581"/>
                </a:cubicBezTo>
                <a:lnTo>
                  <a:pt x="9154521" y="2452105"/>
                </a:lnTo>
                <a:lnTo>
                  <a:pt x="1" y="2457785"/>
                </a:lnTo>
                <a:cubicBezTo>
                  <a:pt x="0" y="2415623"/>
                  <a:pt x="2889" y="2478448"/>
                  <a:pt x="2888" y="2436286"/>
                </a:cubicBezTo>
                <a:close/>
              </a:path>
            </a:pathLst>
          </a:custGeom>
          <a:solidFill>
            <a:schemeClr val="l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spTree>
    <p:extLst>
      <p:ext uri="{BB962C8B-B14F-4D97-AF65-F5344CB8AC3E}">
        <p14:creationId xmlns:p14="http://schemas.microsoft.com/office/powerpoint/2010/main" val="1847852091"/>
      </p:ext>
    </p:extLst>
  </p:cSld>
  <p:clrMap bg1="lt1" tx1="dk1" bg2="dk2" tx2="lt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Lst>
  <mc:AlternateContent xmlns:mc="http://schemas.openxmlformats.org/markup-compatibility/2006" xmlns:p14="http://schemas.microsoft.com/office/powerpoint/2010/main">
    <mc:Choice Requires="p14">
      <p:transition spd="slow" p14:dur="1500">
        <p:push dir="u"/>
      </p:transition>
    </mc:Choice>
    <mc:Fallback xmlns="">
      <p:transition spd="slow" advClick="0" advTm="5000">
        <p:push dir="u"/>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44"/>
        <p:cNvGrpSpPr/>
        <p:nvPr/>
      </p:nvGrpSpPr>
      <p:grpSpPr>
        <a:xfrm>
          <a:off x="0" y="0"/>
          <a:ext cx="0" cy="0"/>
          <a:chOff x="0" y="0"/>
          <a:chExt cx="0" cy="0"/>
        </a:xfrm>
      </p:grpSpPr>
      <p:sp>
        <p:nvSpPr>
          <p:cNvPr id="45" name="Google Shape;45;p31"/>
          <p:cNvSpPr/>
          <p:nvPr/>
        </p:nvSpPr>
        <p:spPr>
          <a:xfrm>
            <a:off x="0" y="6355080"/>
            <a:ext cx="12192000" cy="502920"/>
          </a:xfrm>
          <a:prstGeom prst="rect">
            <a:avLst/>
          </a:prstGeom>
          <a:solidFill>
            <a:schemeClr val="l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sp>
        <p:nvSpPr>
          <p:cNvPr id="46" name="Google Shape;46;p31"/>
          <p:cNvSpPr txBox="1">
            <a:spLocks noGrp="1"/>
          </p:cNvSpPr>
          <p:nvPr>
            <p:ph type="title"/>
          </p:nvPr>
        </p:nvSpPr>
        <p:spPr>
          <a:xfrm>
            <a:off x="609600" y="457202"/>
            <a:ext cx="10972800" cy="676015"/>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chemeClr val="accent1"/>
              </a:buClr>
              <a:buSzPts val="3600"/>
              <a:buFont typeface="Arial Narrow"/>
              <a:buNone/>
              <a:defRPr sz="3600" b="1" i="0" u="none" strike="noStrike" cap="none">
                <a:solidFill>
                  <a:schemeClr val="accen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7" name="Google Shape;47;p31"/>
          <p:cNvSpPr txBox="1">
            <a:spLocks noGrp="1"/>
          </p:cNvSpPr>
          <p:nvPr>
            <p:ph type="body" idx="1"/>
          </p:nvPr>
        </p:nvSpPr>
        <p:spPr>
          <a:xfrm>
            <a:off x="609600" y="1207293"/>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1pPr>
            <a:lvl2pPr marL="914400" marR="0" lvl="1" indent="-431800" algn="l" rtl="0">
              <a:lnSpc>
                <a:spcPct val="100000"/>
              </a:lnSpc>
              <a:spcBef>
                <a:spcPts val="640"/>
              </a:spcBef>
              <a:spcAft>
                <a:spcPts val="0"/>
              </a:spcAft>
              <a:buClr>
                <a:schemeClr val="dk2"/>
              </a:buClr>
              <a:buSzPts val="3200"/>
              <a:buFont typeface="Arial"/>
              <a:buChar char="•"/>
              <a:defRPr sz="3200" b="0" i="0" u="none" strike="noStrike" cap="none">
                <a:solidFill>
                  <a:schemeClr val="dk2"/>
                </a:solidFill>
                <a:latin typeface="Arial Narrow"/>
                <a:ea typeface="Arial Narrow"/>
                <a:cs typeface="Arial Narrow"/>
                <a:sym typeface="Arial Narrow"/>
              </a:defRPr>
            </a:lvl2pPr>
            <a:lvl3pPr marL="1371600" marR="0" lvl="2"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3pPr>
            <a:lvl4pPr marL="1828800" marR="0" lvl="3"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4pPr>
            <a:lvl5pPr marL="2286000" marR="0" lvl="4" indent="-406400" algn="l" rtl="0">
              <a:lnSpc>
                <a:spcPct val="100000"/>
              </a:lnSpc>
              <a:spcBef>
                <a:spcPts val="560"/>
              </a:spcBef>
              <a:spcAft>
                <a:spcPts val="0"/>
              </a:spcAft>
              <a:buClr>
                <a:schemeClr val="dk2"/>
              </a:buClr>
              <a:buSzPts val="2800"/>
              <a:buFont typeface="Arial"/>
              <a:buChar char="•"/>
              <a:defRPr sz="2800" b="0" i="0" u="none" strike="noStrike" cap="none">
                <a:solidFill>
                  <a:schemeClr val="dk2"/>
                </a:solidFill>
                <a:latin typeface="Arial Narrow"/>
                <a:ea typeface="Arial Narrow"/>
                <a:cs typeface="Arial Narrow"/>
                <a:sym typeface="Arial Narrow"/>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Narrow"/>
                <a:ea typeface="Arial Narrow"/>
                <a:cs typeface="Arial Narrow"/>
                <a:sym typeface="Arial Narrow"/>
              </a:defRPr>
            </a:lvl9pPr>
          </a:lstStyle>
          <a:p>
            <a:endParaRPr/>
          </a:p>
        </p:txBody>
      </p:sp>
      <p:sp>
        <p:nvSpPr>
          <p:cNvPr id="48" name="Google Shape;48;p31"/>
          <p:cNvSpPr txBox="1">
            <a:spLocks noGrp="1"/>
          </p:cNvSpPr>
          <p:nvPr>
            <p:ph type="sldNum" idx="12"/>
          </p:nvPr>
        </p:nvSpPr>
        <p:spPr>
          <a:xfrm>
            <a:off x="3048004" y="6355083"/>
            <a:ext cx="8534401" cy="502919"/>
          </a:xfrm>
          <a:prstGeom prst="rect">
            <a:avLst/>
          </a:prstGeom>
          <a:noFill/>
          <a:ln>
            <a:noFill/>
          </a:ln>
        </p:spPr>
        <p:txBody>
          <a:bodyPr spcFirstLastPara="1" wrap="square" lIns="0" tIns="45700" rIns="0" bIns="45700" anchor="ctr" anchorCtr="0">
            <a:noAutofit/>
          </a:bodyPr>
          <a:lstStyle>
            <a:lvl1pPr marL="0" marR="0" lvl="0"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1pPr>
            <a:lvl2pPr marL="0" marR="0" lvl="1"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2pPr>
            <a:lvl3pPr marL="0" marR="0" lvl="2"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3pPr>
            <a:lvl4pPr marL="0" marR="0" lvl="3"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4pPr>
            <a:lvl5pPr marL="0" marR="0" lvl="4"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5pPr>
            <a:lvl6pPr marL="0" marR="0" lvl="5"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6pPr>
            <a:lvl7pPr marL="0" marR="0" lvl="6"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7pPr>
            <a:lvl8pPr marL="0" marR="0" lvl="7"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8pPr>
            <a:lvl9pPr marL="0" marR="0" lvl="8" indent="0" algn="r" rtl="0">
              <a:spcBef>
                <a:spcPts val="0"/>
              </a:spcBef>
              <a:spcAft>
                <a:spcPts val="0"/>
              </a:spcAft>
              <a:buClr>
                <a:srgbClr val="000000"/>
              </a:buClr>
              <a:buSzPts val="800"/>
              <a:buFont typeface="Arial Narrow"/>
              <a:buNone/>
              <a:defRPr sz="1067" b="0" i="0" u="none" strike="noStrike" cap="none">
                <a:solidFill>
                  <a:srgbClr val="000000"/>
                </a:solidFill>
                <a:latin typeface="Arial Narrow"/>
                <a:ea typeface="Arial Narrow"/>
                <a:cs typeface="Arial Narrow"/>
                <a:sym typeface="Arial Narrow"/>
              </a:defRPr>
            </a:lvl9pPr>
          </a:lstStyle>
          <a:p>
            <a:r>
              <a:rPr lang="en-US" smtClean="0"/>
              <a:t>U.S. Department of Commerce | National Oceanic and Atmospheric Administration | National Marine Fisheries Service | Page </a:t>
            </a:r>
            <a:fld id="{00000000-1234-1234-1234-123412341234}" type="slidenum">
              <a:rPr lang="en-US" smtClean="0"/>
              <a:pPr/>
              <a:t>‹#›</a:t>
            </a:fld>
            <a:endParaRPr lang="en-US"/>
          </a:p>
        </p:txBody>
      </p:sp>
      <p:sp>
        <p:nvSpPr>
          <p:cNvPr id="49" name="Google Shape;49;p31"/>
          <p:cNvSpPr/>
          <p:nvPr/>
        </p:nvSpPr>
        <p:spPr>
          <a:xfrm>
            <a:off x="0" y="0"/>
            <a:ext cx="12192000" cy="91440"/>
          </a:xfrm>
          <a:prstGeom prst="rect">
            <a:avLst/>
          </a:prstGeom>
          <a:solidFill>
            <a:schemeClr val="dk2"/>
          </a:solidFill>
          <a:ln>
            <a:noFill/>
          </a:ln>
        </p:spPr>
        <p:txBody>
          <a:bodyPr spcFirstLastPara="1" wrap="square" lIns="121900" tIns="60933" rIns="121900" bIns="60933" anchor="ctr" anchorCtr="0">
            <a:noAutofit/>
          </a:bodyPr>
          <a:lstStyle/>
          <a:p>
            <a:pPr marL="0" marR="0" lvl="0" indent="0" algn="ctr" rtl="0">
              <a:spcBef>
                <a:spcPts val="0"/>
              </a:spcBef>
              <a:spcAft>
                <a:spcPts val="0"/>
              </a:spcAft>
              <a:buClr>
                <a:schemeClr val="dk1"/>
              </a:buClr>
              <a:buSzPts val="1800"/>
              <a:buFont typeface="Arial"/>
              <a:buNone/>
            </a:pPr>
            <a:endParaRPr sz="2400" b="0" i="0" u="none" strike="noStrike" cap="none">
              <a:solidFill>
                <a:schemeClr val="lt1"/>
              </a:solidFill>
              <a:latin typeface="Arial Narrow"/>
              <a:ea typeface="Arial Narrow"/>
              <a:cs typeface="Arial Narrow"/>
              <a:sym typeface="Arial Narrow"/>
            </a:endParaRPr>
          </a:p>
        </p:txBody>
      </p:sp>
      <p:pic>
        <p:nvPicPr>
          <p:cNvPr id="50" name="Google Shape;50;p31" descr="NOAA-Fisheries-horizontal.png"/>
          <p:cNvPicPr preferRelativeResize="0"/>
          <p:nvPr/>
        </p:nvPicPr>
        <p:blipFill rotWithShape="1">
          <a:blip r:embed="rId3">
            <a:alphaModFix/>
          </a:blip>
          <a:srcRect/>
          <a:stretch/>
        </p:blipFill>
        <p:spPr>
          <a:xfrm>
            <a:off x="609602" y="6414349"/>
            <a:ext cx="1701401" cy="402336"/>
          </a:xfrm>
          <a:prstGeom prst="rect">
            <a:avLst/>
          </a:prstGeom>
          <a:noFill/>
          <a:ln>
            <a:noFill/>
          </a:ln>
        </p:spPr>
      </p:pic>
    </p:spTree>
    <p:extLst>
      <p:ext uri="{BB962C8B-B14F-4D97-AF65-F5344CB8AC3E}">
        <p14:creationId xmlns:p14="http://schemas.microsoft.com/office/powerpoint/2010/main" val="2006506349"/>
      </p:ext>
    </p:extLst>
  </p:cSld>
  <p:clrMap bg1="lt1" tx1="dk1" bg2="dk2" tx2="lt2" accent1="accent1" accent2="accent2" accent3="accent3" accent4="accent4" accent5="accent5" accent6="accent6" hlink="hlink" folHlink="folHlink"/>
  <p:sldLayoutIdLst>
    <p:sldLayoutId id="2147483745" r:id="rId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7761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98" r:id="rId6"/>
    <p:sldLayoutId id="2147483699" r:id="rId7"/>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840382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96" r:id="rId5"/>
    <p:sldLayoutId id="2147483697" r:id="rId6"/>
    <p:sldLayoutId id="2147483842" r:id="rId7"/>
    <p:sldLayoutId id="2147483843" r:id="rId8"/>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2437" y="2685195"/>
            <a:ext cx="10070512" cy="886397"/>
          </a:xfrm>
          <a:prstGeom prst="rect">
            <a:avLst/>
          </a:prstGeom>
        </p:spPr>
        <p:txBody>
          <a:bodyPr vert="horz" wrap="square" lIns="0" tIns="0" rIns="0" bIns="0" rtlCol="0" anchor="b" anchorCtr="0">
            <a:spAutoFit/>
          </a:bodyPr>
          <a:lstStyle/>
          <a:p>
            <a:r>
              <a:rPr lang="en-US" dirty="0"/>
              <a:t>Click to edit Divider Page</a:t>
            </a:r>
          </a:p>
        </p:txBody>
      </p:sp>
      <p:sp>
        <p:nvSpPr>
          <p:cNvPr id="3" name="Text Placeholder 2"/>
          <p:cNvSpPr>
            <a:spLocks noGrp="1"/>
          </p:cNvSpPr>
          <p:nvPr>
            <p:ph type="body" idx="1"/>
          </p:nvPr>
        </p:nvSpPr>
        <p:spPr>
          <a:xfrm>
            <a:off x="1822438" y="3777557"/>
            <a:ext cx="10070513" cy="942811"/>
          </a:xfrm>
          <a:prstGeom prst="rect">
            <a:avLst/>
          </a:prstGeom>
        </p:spPr>
        <p:txBody>
          <a:bodyPr vert="horz" lIns="0" tIns="0" rIns="0" bIns="0" rtlCol="0">
            <a:normAutofit/>
          </a:bodyPr>
          <a:lstStyle/>
          <a:p>
            <a:pPr lvl="0"/>
            <a:r>
              <a:rPr lang="en-US" dirty="0"/>
              <a:t>Click to edit Master text styles</a:t>
            </a:r>
          </a:p>
        </p:txBody>
      </p:sp>
    </p:spTree>
    <p:extLst>
      <p:ext uri="{BB962C8B-B14F-4D97-AF65-F5344CB8AC3E}">
        <p14:creationId xmlns:p14="http://schemas.microsoft.com/office/powerpoint/2010/main" val="163882885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95" r:id="rId5"/>
  </p:sldLayoutIdLst>
  <p:txStyles>
    <p:titleStyle>
      <a:lvl1pPr algn="l" defTabSz="914377" rtl="0" eaLnBrk="1" latinLnBrk="0" hangingPunct="1">
        <a:lnSpc>
          <a:spcPct val="80000"/>
        </a:lnSpc>
        <a:spcBef>
          <a:spcPct val="0"/>
        </a:spcBef>
        <a:buNone/>
        <a:defRPr sz="7200" kern="1200">
          <a:solidFill>
            <a:schemeClr val="tx2"/>
          </a:solidFill>
          <a:latin typeface="Cambria" charset="0"/>
          <a:ea typeface="Cambria" charset="0"/>
          <a:cs typeface="Cambria" charset="0"/>
        </a:defRPr>
      </a:lvl1pPr>
    </p:titleStyle>
    <p:bodyStyle>
      <a:lvl1pPr marL="0" indent="0" algn="l" defTabSz="914377" rtl="0" eaLnBrk="1" latinLnBrk="0" hangingPunct="1">
        <a:lnSpc>
          <a:spcPct val="90000"/>
        </a:lnSpc>
        <a:spcBef>
          <a:spcPts val="1000"/>
        </a:spcBef>
        <a:buFont typeface="Arial"/>
        <a:buNone/>
        <a:defRPr sz="3600" b="0" i="0" kern="1200">
          <a:solidFill>
            <a:schemeClr val="accent1">
              <a:lumMod val="20000"/>
              <a:lumOff val="80000"/>
            </a:schemeClr>
          </a:solidFill>
          <a:latin typeface="Cambria" charset="0"/>
          <a:ea typeface="Cambria" charset="0"/>
          <a:cs typeface="Cambria" charset="0"/>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8909" y="1141666"/>
            <a:ext cx="7313491" cy="1398472"/>
          </a:xfrm>
          <a:prstGeom prst="rect">
            <a:avLst/>
          </a:prstGeom>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268910" y="2631404"/>
            <a:ext cx="7313489" cy="1277675"/>
          </a:xfrm>
          <a:prstGeom prst="rect">
            <a:avLst/>
          </a:prstGeom>
        </p:spPr>
        <p:txBody>
          <a:bodyPr vert="horz" lIns="91440" tIns="45720" rIns="91440" bIns="45720" rtlCol="0">
            <a:normAutofit/>
          </a:bodyPr>
          <a:lstStyle/>
          <a:p>
            <a:pPr lvl="0"/>
            <a:r>
              <a:rPr lang="en-US" dirty="0" smtClean="0"/>
              <a:t>Click to edit Master text styles</a:t>
            </a:r>
          </a:p>
        </p:txBody>
      </p:sp>
      <p:sp>
        <p:nvSpPr>
          <p:cNvPr id="7" name="Freeform 6"/>
          <p:cNvSpPr/>
          <p:nvPr/>
        </p:nvSpPr>
        <p:spPr>
          <a:xfrm>
            <a:off x="-12253" y="4417161"/>
            <a:ext cx="12227564"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7631558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6355080"/>
            <a:ext cx="12192000" cy="50292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609600" y="457200"/>
            <a:ext cx="109728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207294"/>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3048000" y="6355081"/>
            <a:ext cx="8534401" cy="502919"/>
          </a:xfrm>
          <a:prstGeom prst="rect">
            <a:avLst/>
          </a:prstGeom>
        </p:spPr>
        <p:txBody>
          <a:bodyPr vert="horz" lIns="0" tIns="45720" rIns="0" bIns="45720" rtlCol="0" anchor="ctr"/>
          <a:lstStyle>
            <a:lvl1pPr algn="r">
              <a:defRPr sz="800">
                <a:solidFill>
                  <a:srgbClr val="000000"/>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
        <p:nvSpPr>
          <p:cNvPr id="7" name="Rectangle 6"/>
          <p:cNvSpPr/>
          <p:nvPr/>
        </p:nvSpPr>
        <p:spPr>
          <a:xfrm>
            <a:off x="0" y="0"/>
            <a:ext cx="12192000" cy="914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8" name="Picture 7" descr="NOAA-Fisheries-horizont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672" y="6419089"/>
            <a:ext cx="2191920" cy="388747"/>
          </a:xfrm>
          <a:prstGeom prst="rect">
            <a:avLst/>
          </a:prstGeom>
        </p:spPr>
      </p:pic>
    </p:spTree>
    <p:extLst>
      <p:ext uri="{BB962C8B-B14F-4D97-AF65-F5344CB8AC3E}">
        <p14:creationId xmlns:p14="http://schemas.microsoft.com/office/powerpoint/2010/main" val="886210570"/>
      </p:ext>
    </p:extLst>
  </p:cSld>
  <p:clrMap bg1="lt1" tx1="dk1" bg2="lt2" tx2="dk2" accent1="accent1" accent2="accent2" accent3="accent3" accent4="accent4" accent5="accent5" accent6="accent6" hlink="hlink" folHlink="folHlink"/>
  <p:sldLayoutIdLst>
    <p:sldLayoutId id="2147483691" r:id="rId1"/>
    <p:sldLayoutId id="2147483700" r:id="rId2"/>
  </p:sldLayoutIdLst>
  <p:hf hdr="0"/>
  <p:txStyles>
    <p:titleStyle>
      <a:lvl1pPr algn="l" defTabSz="457200" rtl="0" eaLnBrk="1" latinLnBrk="0" hangingPunct="1">
        <a:spcBef>
          <a:spcPct val="0"/>
        </a:spcBef>
        <a:buNone/>
        <a:defRPr sz="3600" b="1" i="0" kern="1200">
          <a:solidFill>
            <a:schemeClr val="accent1"/>
          </a:solidFill>
          <a:latin typeface="+mj-lt"/>
          <a:ea typeface="+mj-ea"/>
          <a:cs typeface="Arial Narrow Bold"/>
        </a:defRPr>
      </a:lvl1pPr>
    </p:titleStyle>
    <p:bodyStyle>
      <a:lvl1pPr marL="342900" indent="-342900" algn="l" defTabSz="457200" rtl="0" eaLnBrk="1" latinLnBrk="0" hangingPunct="1">
        <a:spcBef>
          <a:spcPct val="20000"/>
        </a:spcBef>
        <a:buFont typeface="Arial"/>
        <a:buChar char="•"/>
        <a:defRPr sz="32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355080"/>
            <a:ext cx="12192000" cy="5029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609600" y="457200"/>
            <a:ext cx="10972800" cy="676014"/>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207294"/>
            <a:ext cx="10972800" cy="4525963"/>
          </a:xfrm>
          <a:prstGeom prst="rect">
            <a:avLst/>
          </a:prstGeom>
        </p:spPr>
        <p:txBody>
          <a:bodyPr vert="horz" lIns="91440" tIns="45720" rIns="91440" bIns="45720" rtlCol="0">
            <a:normAutofit/>
          </a:bodyPr>
          <a:lstStyle/>
          <a:p>
            <a:pPr lvl="0"/>
            <a:r>
              <a:rPr lang="en-US" dirty="0" smtClean="0"/>
              <a:t>Click to edit Master text styles</a:t>
            </a:r>
          </a:p>
        </p:txBody>
      </p:sp>
      <p:sp>
        <p:nvSpPr>
          <p:cNvPr id="6" name="Slide Number Placeholder 5"/>
          <p:cNvSpPr>
            <a:spLocks noGrp="1"/>
          </p:cNvSpPr>
          <p:nvPr>
            <p:ph type="sldNum" sz="quarter" idx="4"/>
          </p:nvPr>
        </p:nvSpPr>
        <p:spPr>
          <a:xfrm>
            <a:off x="3048000" y="6355081"/>
            <a:ext cx="8534401" cy="502919"/>
          </a:xfrm>
          <a:prstGeom prst="rect">
            <a:avLst/>
          </a:prstGeom>
        </p:spPr>
        <p:txBody>
          <a:bodyPr vert="horz" lIns="0" tIns="45720" rIns="0" bIns="45720" rtlCol="0" anchor="ctr"/>
          <a:lstStyle>
            <a:lvl1pPr algn="r">
              <a:defRPr sz="800">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74" y="6419089"/>
            <a:ext cx="2191917" cy="388747"/>
          </a:xfrm>
          <a:prstGeom prst="rect">
            <a:avLst/>
          </a:prstGeom>
        </p:spPr>
      </p:pic>
    </p:spTree>
    <p:extLst>
      <p:ext uri="{BB962C8B-B14F-4D97-AF65-F5344CB8AC3E}">
        <p14:creationId xmlns:p14="http://schemas.microsoft.com/office/powerpoint/2010/main" val="65798252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701" r:id="rId3"/>
    <p:sldLayoutId id="2147483702" r:id="rId4"/>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22726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19" r:id="rId6"/>
    <p:sldLayoutId id="2147483720" r:id="rId7"/>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84395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21" r:id="rId5"/>
    <p:sldLayoutId id="2147483722" r:id="rId6"/>
    <p:sldLayoutId id="2147483841" r:id="rId7"/>
  </p:sldLayoutIdLst>
  <mc:AlternateContent xmlns:mc="http://schemas.openxmlformats.org/markup-compatibility/2006" xmlns:p14="http://schemas.microsoft.com/office/powerpoint/2010/main">
    <mc:Choice Requires="p14">
      <p:transition spd="slow" p14:dur="1500" advClick="0" advTm="5000">
        <p:push dir="u"/>
      </p:transition>
    </mc:Choice>
    <mc:Fallback xmlns="">
      <p:transition spd="slow" advClick="0" advTm="5000">
        <p:push dir="u"/>
      </p:transition>
    </mc:Fallback>
  </mc:AlternateContent>
  <p:txStyles>
    <p:titleStyle>
      <a:lvl1pPr algn="l" defTabSz="914377" rtl="0" eaLnBrk="1" latinLnBrk="0" hangingPunct="1">
        <a:lnSpc>
          <a:spcPct val="90000"/>
        </a:lnSpc>
        <a:spcBef>
          <a:spcPct val="0"/>
        </a:spcBef>
        <a:buNone/>
        <a:defRPr sz="4400" kern="1200" spc="-51" baseline="0">
          <a:solidFill>
            <a:schemeClr val="tx1"/>
          </a:solidFill>
          <a:latin typeface="+mj-lt"/>
          <a:ea typeface="+mj-ea"/>
          <a:cs typeface="+mj-cs"/>
        </a:defRPr>
      </a:lvl1pPr>
    </p:titleStyle>
    <p:bodyStyle>
      <a:lvl1pPr marL="182875" indent="-182875" algn="l" defTabSz="914377" rtl="0" eaLnBrk="1" latinLnBrk="0" hangingPunct="1">
        <a:lnSpc>
          <a:spcPct val="95000"/>
        </a:lnSpc>
        <a:spcBef>
          <a:spcPts val="1400"/>
        </a:spcBef>
        <a:spcAft>
          <a:spcPts val="200"/>
        </a:spcAft>
        <a:buClr>
          <a:schemeClr val="accent1"/>
        </a:buClr>
        <a:buSzPct val="80000"/>
        <a:buFont typeface="Arial" pitchFamily="34" charset="0"/>
        <a:buChar char="•"/>
        <a:defRPr sz="1800" kern="1200" spc="11" baseline="0">
          <a:solidFill>
            <a:schemeClr val="tx1"/>
          </a:solidFill>
          <a:latin typeface="+mn-lt"/>
          <a:ea typeface="+mn-ea"/>
          <a:cs typeface="+mn-cs"/>
        </a:defRPr>
      </a:lvl1pPr>
      <a:lvl2pPr marL="457189" indent="-182875" algn="l" defTabSz="914377"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02"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15"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28" indent="-182875"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599960"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899953"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199945"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499938" indent="-228594" algn="l" defTabSz="914377"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2024 GOA </a:t>
            </a:r>
            <a:r>
              <a:rPr lang="en-US" dirty="0" err="1" smtClean="0"/>
              <a:t>Pcod</a:t>
            </a:r>
            <a:r>
              <a:rPr lang="en-US" dirty="0" smtClean="0"/>
              <a:t> assessment</a:t>
            </a:r>
            <a:endParaRPr lang="en-US" dirty="0"/>
          </a:p>
        </p:txBody>
      </p:sp>
      <p:sp>
        <p:nvSpPr>
          <p:cNvPr id="3" name="Subtitle 2"/>
          <p:cNvSpPr>
            <a:spLocks noGrp="1"/>
          </p:cNvSpPr>
          <p:nvPr>
            <p:ph type="body" idx="1"/>
          </p:nvPr>
        </p:nvSpPr>
        <p:spPr/>
        <p:txBody>
          <a:bodyPr/>
          <a:lstStyle/>
          <a:p>
            <a:r>
              <a:rPr lang="en-US" dirty="0" smtClean="0"/>
              <a:t>September 2024 Plan Team</a:t>
            </a:r>
            <a:endParaRPr lang="en-US" dirty="0"/>
          </a:p>
        </p:txBody>
      </p:sp>
    </p:spTree>
    <p:extLst>
      <p:ext uri="{BB962C8B-B14F-4D97-AF65-F5344CB8AC3E}">
        <p14:creationId xmlns:p14="http://schemas.microsoft.com/office/powerpoint/2010/main" val="536685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027906"/>
            <a:ext cx="9067801" cy="4351338"/>
          </a:xfrm>
          <a:prstGeom prst="rect">
            <a:avLst/>
          </a:prstGeom>
        </p:spPr>
        <p:txBody>
          <a:bodyPr/>
          <a:lstStyle/>
          <a:p>
            <a:r>
              <a:rPr lang="en-US" sz="2800" dirty="0" err="1" smtClean="0"/>
              <a:t>Neg</a:t>
            </a:r>
            <a:r>
              <a:rPr lang="en-US" sz="2800" dirty="0" smtClean="0"/>
              <a:t> log-likelihood components:</a:t>
            </a:r>
            <a:endParaRPr lang="en-US" sz="2800" dirty="0"/>
          </a:p>
        </p:txBody>
      </p:sp>
      <p:graphicFrame>
        <p:nvGraphicFramePr>
          <p:cNvPr id="8" name="Table 7"/>
          <p:cNvGraphicFramePr>
            <a:graphicFrameLocks noGrp="1"/>
          </p:cNvGraphicFramePr>
          <p:nvPr>
            <p:extLst>
              <p:ext uri="{D42A27DB-BD31-4B8C-83A1-F6EECF244321}">
                <p14:modId xmlns:p14="http://schemas.microsoft.com/office/powerpoint/2010/main" val="2785829081"/>
              </p:ext>
            </p:extLst>
          </p:nvPr>
        </p:nvGraphicFramePr>
        <p:xfrm>
          <a:off x="576649" y="1445818"/>
          <a:ext cx="10058401" cy="4869180"/>
        </p:xfrm>
        <a:graphic>
          <a:graphicData uri="http://schemas.openxmlformats.org/drawingml/2006/table">
            <a:tbl>
              <a:tblPr/>
              <a:tblGrid>
                <a:gridCol w="3394317">
                  <a:extLst>
                    <a:ext uri="{9D8B030D-6E8A-4147-A177-3AD203B41FA5}">
                      <a16:colId xmlns:a16="http://schemas.microsoft.com/office/drawing/2014/main" val="2024505351"/>
                    </a:ext>
                  </a:extLst>
                </a:gridCol>
                <a:gridCol w="1712734">
                  <a:extLst>
                    <a:ext uri="{9D8B030D-6E8A-4147-A177-3AD203B41FA5}">
                      <a16:colId xmlns:a16="http://schemas.microsoft.com/office/drawing/2014/main" val="4030367535"/>
                    </a:ext>
                  </a:extLst>
                </a:gridCol>
                <a:gridCol w="1650450">
                  <a:extLst>
                    <a:ext uri="{9D8B030D-6E8A-4147-A177-3AD203B41FA5}">
                      <a16:colId xmlns:a16="http://schemas.microsoft.com/office/drawing/2014/main" val="2897703155"/>
                    </a:ext>
                  </a:extLst>
                </a:gridCol>
                <a:gridCol w="1650450">
                  <a:extLst>
                    <a:ext uri="{9D8B030D-6E8A-4147-A177-3AD203B41FA5}">
                      <a16:colId xmlns:a16="http://schemas.microsoft.com/office/drawing/2014/main" val="856596475"/>
                    </a:ext>
                  </a:extLst>
                </a:gridCol>
                <a:gridCol w="1650450">
                  <a:extLst>
                    <a:ext uri="{9D8B030D-6E8A-4147-A177-3AD203B41FA5}">
                      <a16:colId xmlns:a16="http://schemas.microsoft.com/office/drawing/2014/main" val="3119539625"/>
                    </a:ext>
                  </a:extLst>
                </a:gridCol>
              </a:tblGrid>
              <a:tr h="522602">
                <a:tc>
                  <a:txBody>
                    <a:bodyPr/>
                    <a:lstStyle/>
                    <a:p>
                      <a:pPr algn="l" fontAlgn="b"/>
                      <a:r>
                        <a:rPr lang="en-US" sz="2400" b="0" i="0" u="none" strike="noStrike" dirty="0">
                          <a:solidFill>
                            <a:srgbClr val="000000"/>
                          </a:solidFill>
                          <a:effectLst/>
                          <a:latin typeface="+mj-lt"/>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2019.1b</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2019.1c.2: </a:t>
                      </a:r>
                      <a:r>
                        <a:rPr lang="en-US" sz="2400" b="0" i="0" u="none" strike="noStrike" dirty="0" err="1" smtClean="0">
                          <a:solidFill>
                            <a:srgbClr val="000000"/>
                          </a:solidFill>
                          <a:effectLst/>
                          <a:latin typeface="+mj-lt"/>
                        </a:rPr>
                        <a:t>LLSrvBin</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2019.1c.4: </a:t>
                      </a:r>
                      <a:r>
                        <a:rPr lang="en-US" sz="2400" b="0" i="0" u="none" strike="noStrike" dirty="0" err="1" smtClean="0">
                          <a:solidFill>
                            <a:srgbClr val="000000"/>
                          </a:solidFill>
                          <a:effectLst/>
                          <a:latin typeface="+mj-lt"/>
                        </a:rPr>
                        <a:t>FishISS</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2019.1c.6: </a:t>
                      </a:r>
                      <a:r>
                        <a:rPr lang="en-US" sz="2400" b="0" i="0" u="none" strike="noStrike" dirty="0" err="1" smtClean="0">
                          <a:solidFill>
                            <a:srgbClr val="000000"/>
                          </a:solidFill>
                          <a:effectLst/>
                          <a:latin typeface="+mj-lt"/>
                        </a:rPr>
                        <a:t>TwlCAAL</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4453257"/>
                  </a:ext>
                </a:extLst>
              </a:tr>
              <a:tr h="266017">
                <a:tc>
                  <a:txBody>
                    <a:bodyPr/>
                    <a:lstStyle/>
                    <a:p>
                      <a:pPr algn="l" fontAlgn="b"/>
                      <a:r>
                        <a:rPr lang="en-US" sz="2400" b="0" i="0" u="none" strike="noStrike">
                          <a:solidFill>
                            <a:srgbClr val="000000"/>
                          </a:solidFill>
                          <a:effectLst/>
                          <a:latin typeface="+mj-lt"/>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3043.46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mj-lt"/>
                        </a:rPr>
                        <a:t>2915.88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mj-lt"/>
                        </a:rPr>
                        <a:t>3026.08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028084206"/>
                  </a:ext>
                </a:extLst>
              </a:tr>
              <a:tr h="266017">
                <a:tc>
                  <a:txBody>
                    <a:bodyPr/>
                    <a:lstStyle/>
                    <a:p>
                      <a:pPr algn="l" fontAlgn="b"/>
                      <a:r>
                        <a:rPr lang="en-US" sz="2400" b="0" i="0" u="none" strike="noStrike">
                          <a:solidFill>
                            <a:srgbClr val="000000"/>
                          </a:solidFill>
                          <a:effectLst/>
                          <a:latin typeface="+mj-lt"/>
                        </a:rPr>
                        <a:t>Catch</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1.21E-12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2.47E-12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1.17E-12</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5.19E-12</a:t>
                      </a:r>
                    </a:p>
                  </a:txBody>
                  <a:tcPr marL="9525" marR="9525" marT="9525" marB="0" anchor="b">
                    <a:lnL>
                      <a:noFill/>
                    </a:lnL>
                    <a:lnR>
                      <a:noFill/>
                    </a:lnR>
                    <a:lnT>
                      <a:noFill/>
                    </a:lnT>
                    <a:lnB>
                      <a:noFill/>
                    </a:lnB>
                  </a:tcPr>
                </a:tc>
                <a:extLst>
                  <a:ext uri="{0D108BD9-81ED-4DB2-BD59-A6C34878D82A}">
                    <a16:rowId xmlns:a16="http://schemas.microsoft.com/office/drawing/2014/main" val="470350903"/>
                  </a:ext>
                </a:extLst>
              </a:tr>
              <a:tr h="266017">
                <a:tc>
                  <a:txBody>
                    <a:bodyPr/>
                    <a:lstStyle/>
                    <a:p>
                      <a:pPr algn="l" fontAlgn="b"/>
                      <a:r>
                        <a:rPr lang="en-US" sz="2400" b="0" i="0" u="none" strike="noStrike">
                          <a:solidFill>
                            <a:srgbClr val="000000"/>
                          </a:solidFill>
                          <a:effectLst/>
                          <a:latin typeface="+mj-lt"/>
                        </a:rPr>
                        <a:t>Survey</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-5.13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mj-lt"/>
                        </a:rPr>
                        <a:t>-8.96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-3.44</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94123043"/>
                  </a:ext>
                </a:extLst>
              </a:tr>
              <a:tr h="266017">
                <a:tc>
                  <a:txBody>
                    <a:bodyPr/>
                    <a:lstStyle/>
                    <a:p>
                      <a:pPr algn="l" fontAlgn="b"/>
                      <a:r>
                        <a:rPr lang="en-US" sz="2400" b="0" i="0" u="none" strike="noStrike">
                          <a:solidFill>
                            <a:srgbClr val="000000"/>
                          </a:solidFill>
                          <a:effectLst/>
                          <a:latin typeface="+mj-lt"/>
                        </a:rPr>
                        <a:t>Length_comp</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mj-lt"/>
                        </a:rPr>
                        <a:t>1861.86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1743.21</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mj-lt"/>
                        </a:rPr>
                        <a:t>1866.58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2452481293"/>
                  </a:ext>
                </a:extLst>
              </a:tr>
              <a:tr h="266017">
                <a:tc>
                  <a:txBody>
                    <a:bodyPr/>
                    <a:lstStyle/>
                    <a:p>
                      <a:pPr algn="l" fontAlgn="b"/>
                      <a:r>
                        <a:rPr lang="en-US" sz="2400" b="0" i="0" u="none" strike="noStrike">
                          <a:solidFill>
                            <a:srgbClr val="000000"/>
                          </a:solidFill>
                          <a:effectLst/>
                          <a:latin typeface="+mj-lt"/>
                        </a:rPr>
                        <a:t>Age_comp</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1180.36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mj-lt"/>
                        </a:rPr>
                        <a:t>1177.15</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mj-lt"/>
                        </a:rPr>
                        <a:t>1156.07</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845062761"/>
                  </a:ext>
                </a:extLst>
              </a:tr>
              <a:tr h="266017">
                <a:tc>
                  <a:txBody>
                    <a:bodyPr/>
                    <a:lstStyle/>
                    <a:p>
                      <a:pPr algn="l" fontAlgn="b"/>
                      <a:r>
                        <a:rPr lang="en-US" sz="2400" b="0" i="0" u="none" strike="noStrike">
                          <a:solidFill>
                            <a:srgbClr val="000000"/>
                          </a:solidFill>
                          <a:effectLst/>
                          <a:latin typeface="+mj-lt"/>
                        </a:rPr>
                        <a:t>Recruitment</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-4.86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-4.93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-5.97</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-3.95</a:t>
                      </a:r>
                    </a:p>
                  </a:txBody>
                  <a:tcPr marL="9525" marR="9525" marT="9525" marB="0" anchor="b">
                    <a:lnL>
                      <a:noFill/>
                    </a:lnL>
                    <a:lnR>
                      <a:noFill/>
                    </a:lnR>
                    <a:lnT>
                      <a:noFill/>
                    </a:lnT>
                    <a:lnB>
                      <a:noFill/>
                    </a:lnB>
                  </a:tcPr>
                </a:tc>
                <a:extLst>
                  <a:ext uri="{0D108BD9-81ED-4DB2-BD59-A6C34878D82A}">
                    <a16:rowId xmlns:a16="http://schemas.microsoft.com/office/drawing/2014/main" val="1344075987"/>
                  </a:ext>
                </a:extLst>
              </a:tr>
              <a:tr h="266017">
                <a:tc>
                  <a:txBody>
                    <a:bodyPr/>
                    <a:lstStyle/>
                    <a:p>
                      <a:pPr algn="l" fontAlgn="b"/>
                      <a:r>
                        <a:rPr lang="en-US" sz="2400" b="0" i="0" u="none" strike="noStrike">
                          <a:solidFill>
                            <a:srgbClr val="000000"/>
                          </a:solidFill>
                          <a:effectLst/>
                          <a:latin typeface="+mj-lt"/>
                        </a:rPr>
                        <a:t>InitEQ_Regime</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3.10</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3.45</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2.77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3.52</a:t>
                      </a:r>
                    </a:p>
                  </a:txBody>
                  <a:tcPr marL="9525" marR="9525" marT="9525" marB="0" anchor="b">
                    <a:lnL>
                      <a:noFill/>
                    </a:lnL>
                    <a:lnR>
                      <a:noFill/>
                    </a:lnR>
                    <a:lnT>
                      <a:noFill/>
                    </a:lnT>
                    <a:lnB>
                      <a:noFill/>
                    </a:lnB>
                  </a:tcPr>
                </a:tc>
                <a:extLst>
                  <a:ext uri="{0D108BD9-81ED-4DB2-BD59-A6C34878D82A}">
                    <a16:rowId xmlns:a16="http://schemas.microsoft.com/office/drawing/2014/main" val="710568927"/>
                  </a:ext>
                </a:extLst>
              </a:tr>
              <a:tr h="266017">
                <a:tc>
                  <a:txBody>
                    <a:bodyPr/>
                    <a:lstStyle/>
                    <a:p>
                      <a:pPr algn="l" fontAlgn="b"/>
                      <a:r>
                        <a:rPr lang="en-US" sz="2400" b="0" i="0" u="none" strike="noStrike">
                          <a:solidFill>
                            <a:srgbClr val="000000"/>
                          </a:solidFill>
                          <a:effectLst/>
                          <a:latin typeface="+mj-lt"/>
                        </a:rPr>
                        <a:t>Forecast_Recruitment</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0.41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0.41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0.03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0.10</a:t>
                      </a:r>
                    </a:p>
                  </a:txBody>
                  <a:tcPr marL="9525" marR="9525" marT="9525" marB="0" anchor="b">
                    <a:lnL>
                      <a:noFill/>
                    </a:lnL>
                    <a:lnR>
                      <a:noFill/>
                    </a:lnR>
                    <a:lnT>
                      <a:noFill/>
                    </a:lnT>
                    <a:lnB>
                      <a:noFill/>
                    </a:lnB>
                  </a:tcPr>
                </a:tc>
                <a:extLst>
                  <a:ext uri="{0D108BD9-81ED-4DB2-BD59-A6C34878D82A}">
                    <a16:rowId xmlns:a16="http://schemas.microsoft.com/office/drawing/2014/main" val="2674307443"/>
                  </a:ext>
                </a:extLst>
              </a:tr>
              <a:tr h="266017">
                <a:tc>
                  <a:txBody>
                    <a:bodyPr/>
                    <a:lstStyle/>
                    <a:p>
                      <a:pPr algn="l" fontAlgn="b"/>
                      <a:r>
                        <a:rPr lang="en-US" sz="2400" b="0" i="0" u="none" strike="noStrike">
                          <a:solidFill>
                            <a:srgbClr val="000000"/>
                          </a:solidFill>
                          <a:effectLst/>
                          <a:latin typeface="+mj-lt"/>
                        </a:rPr>
                        <a:t>Parm_priors</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0.92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1.07</a:t>
                      </a:r>
                    </a:p>
                  </a:txBody>
                  <a:tcPr marL="9525" marR="9525" marT="9525" marB="0" anchor="b">
                    <a:lnL>
                      <a:noFill/>
                    </a:lnL>
                    <a:lnR>
                      <a:noFill/>
                    </a:lnR>
                    <a:lnT>
                      <a:noFill/>
                    </a:lnT>
                    <a:lnB>
                      <a:noFill/>
                    </a:lnB>
                  </a:tcPr>
                </a:tc>
                <a:extLst>
                  <a:ext uri="{0D108BD9-81ED-4DB2-BD59-A6C34878D82A}">
                    <a16:rowId xmlns:a16="http://schemas.microsoft.com/office/drawing/2014/main" val="1482806525"/>
                  </a:ext>
                </a:extLst>
              </a:tr>
              <a:tr h="266017">
                <a:tc>
                  <a:txBody>
                    <a:bodyPr/>
                    <a:lstStyle/>
                    <a:p>
                      <a:pPr algn="l" fontAlgn="b"/>
                      <a:r>
                        <a:rPr lang="en-US" sz="2400" b="0" i="0" u="none" strike="noStrike">
                          <a:solidFill>
                            <a:srgbClr val="000000"/>
                          </a:solidFill>
                          <a:effectLst/>
                          <a:latin typeface="+mj-lt"/>
                        </a:rPr>
                        <a:t>Parm_softbounds</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0.01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0.01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0.01</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0.01</a:t>
                      </a:r>
                    </a:p>
                  </a:txBody>
                  <a:tcPr marL="9525" marR="9525" marT="9525" marB="0" anchor="b">
                    <a:lnL>
                      <a:noFill/>
                    </a:lnL>
                    <a:lnR>
                      <a:noFill/>
                    </a:lnR>
                    <a:lnT>
                      <a:noFill/>
                    </a:lnT>
                    <a:lnB>
                      <a:noFill/>
                    </a:lnB>
                  </a:tcPr>
                </a:tc>
                <a:extLst>
                  <a:ext uri="{0D108BD9-81ED-4DB2-BD59-A6C34878D82A}">
                    <a16:rowId xmlns:a16="http://schemas.microsoft.com/office/drawing/2014/main" val="1229085302"/>
                  </a:ext>
                </a:extLst>
              </a:tr>
              <a:tr h="266017">
                <a:tc>
                  <a:txBody>
                    <a:bodyPr/>
                    <a:lstStyle/>
                    <a:p>
                      <a:pPr algn="l" fontAlgn="b"/>
                      <a:r>
                        <a:rPr lang="en-US" sz="2400" b="0" i="0" u="none" strike="noStrike">
                          <a:solidFill>
                            <a:srgbClr val="000000"/>
                          </a:solidFill>
                          <a:effectLst/>
                          <a:latin typeface="+mj-lt"/>
                        </a:rPr>
                        <a:t>Parm_devs</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6.51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6.12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66458"/>
                  </a:ext>
                </a:extLst>
              </a:tr>
            </a:tbl>
          </a:graphicData>
        </a:graphic>
      </p:graphicFrame>
    </p:spTree>
    <p:extLst>
      <p:ext uri="{BB962C8B-B14F-4D97-AF65-F5344CB8AC3E}">
        <p14:creationId xmlns:p14="http://schemas.microsoft.com/office/powerpoint/2010/main" val="299318048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456689"/>
            <a:ext cx="9067801" cy="4351338"/>
          </a:xfrm>
          <a:prstGeom prst="rect">
            <a:avLst/>
          </a:prstGeom>
        </p:spPr>
        <p:txBody>
          <a:bodyPr/>
          <a:lstStyle/>
          <a:p>
            <a:r>
              <a:rPr lang="en-US" sz="2800" dirty="0" smtClean="0"/>
              <a:t>Key parameters:</a:t>
            </a:r>
            <a:endParaRPr lang="en-US" sz="2800" dirty="0"/>
          </a:p>
        </p:txBody>
      </p:sp>
      <p:graphicFrame>
        <p:nvGraphicFramePr>
          <p:cNvPr id="10" name="Table 9"/>
          <p:cNvGraphicFramePr>
            <a:graphicFrameLocks noGrp="1"/>
          </p:cNvGraphicFramePr>
          <p:nvPr>
            <p:extLst>
              <p:ext uri="{D42A27DB-BD31-4B8C-83A1-F6EECF244321}">
                <p14:modId xmlns:p14="http://schemas.microsoft.com/office/powerpoint/2010/main" val="4134681588"/>
              </p:ext>
            </p:extLst>
          </p:nvPr>
        </p:nvGraphicFramePr>
        <p:xfrm>
          <a:off x="848499" y="2135981"/>
          <a:ext cx="10379673" cy="2992755"/>
        </p:xfrm>
        <a:graphic>
          <a:graphicData uri="http://schemas.openxmlformats.org/drawingml/2006/table">
            <a:tbl>
              <a:tblPr/>
              <a:tblGrid>
                <a:gridCol w="2133648">
                  <a:extLst>
                    <a:ext uri="{9D8B030D-6E8A-4147-A177-3AD203B41FA5}">
                      <a16:colId xmlns:a16="http://schemas.microsoft.com/office/drawing/2014/main" val="186855155"/>
                    </a:ext>
                  </a:extLst>
                </a:gridCol>
                <a:gridCol w="1923783">
                  <a:extLst>
                    <a:ext uri="{9D8B030D-6E8A-4147-A177-3AD203B41FA5}">
                      <a16:colId xmlns:a16="http://schemas.microsoft.com/office/drawing/2014/main" val="280624425"/>
                    </a:ext>
                  </a:extLst>
                </a:gridCol>
                <a:gridCol w="1364136">
                  <a:extLst>
                    <a:ext uri="{9D8B030D-6E8A-4147-A177-3AD203B41FA5}">
                      <a16:colId xmlns:a16="http://schemas.microsoft.com/office/drawing/2014/main" val="1494037438"/>
                    </a:ext>
                  </a:extLst>
                </a:gridCol>
                <a:gridCol w="1652702">
                  <a:extLst>
                    <a:ext uri="{9D8B030D-6E8A-4147-A177-3AD203B41FA5}">
                      <a16:colId xmlns:a16="http://schemas.microsoft.com/office/drawing/2014/main" val="1577286921"/>
                    </a:ext>
                  </a:extLst>
                </a:gridCol>
                <a:gridCol w="1652702">
                  <a:extLst>
                    <a:ext uri="{9D8B030D-6E8A-4147-A177-3AD203B41FA5}">
                      <a16:colId xmlns:a16="http://schemas.microsoft.com/office/drawing/2014/main" val="4106202010"/>
                    </a:ext>
                  </a:extLst>
                </a:gridCol>
                <a:gridCol w="1652702">
                  <a:extLst>
                    <a:ext uri="{9D8B030D-6E8A-4147-A177-3AD203B41FA5}">
                      <a16:colId xmlns:a16="http://schemas.microsoft.com/office/drawing/2014/main" val="159061415"/>
                    </a:ext>
                  </a:extLst>
                </a:gridCol>
              </a:tblGrid>
              <a:tr h="190500">
                <a:tc>
                  <a:txBody>
                    <a:bodyPr/>
                    <a:lstStyle/>
                    <a:p>
                      <a:pPr algn="l" fontAlgn="b"/>
                      <a:r>
                        <a:rPr lang="en-US" sz="2400" b="0" i="0" u="none" strike="noStrike">
                          <a:solidFill>
                            <a:srgbClr val="000000"/>
                          </a:solidFill>
                          <a:effectLst/>
                          <a:latin typeface="+mj-lt"/>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2019.1b</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2019.1c.2: </a:t>
                      </a:r>
                      <a:r>
                        <a:rPr lang="en-US" sz="2400" b="0" i="0" u="none" strike="noStrike" dirty="0" err="1" smtClean="0">
                          <a:solidFill>
                            <a:srgbClr val="000000"/>
                          </a:solidFill>
                          <a:effectLst/>
                          <a:latin typeface="+mj-lt"/>
                        </a:rPr>
                        <a:t>LLSrvBin</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2019.1c.4: </a:t>
                      </a:r>
                      <a:r>
                        <a:rPr lang="en-US" sz="2400" b="0" i="0" u="none" strike="noStrike" dirty="0" err="1" smtClean="0">
                          <a:solidFill>
                            <a:srgbClr val="000000"/>
                          </a:solidFill>
                          <a:effectLst/>
                          <a:latin typeface="+mj-lt"/>
                        </a:rPr>
                        <a:t>FishISS</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smtClean="0">
                          <a:solidFill>
                            <a:srgbClr val="000000"/>
                          </a:solidFill>
                          <a:effectLst/>
                          <a:latin typeface="+mj-lt"/>
                        </a:rPr>
                        <a:t>2019.1c.6: </a:t>
                      </a:r>
                      <a:r>
                        <a:rPr lang="en-US" sz="2400" b="0" i="0" u="none" strike="noStrike" dirty="0" err="1" smtClean="0">
                          <a:solidFill>
                            <a:srgbClr val="000000"/>
                          </a:solidFill>
                          <a:effectLst/>
                          <a:latin typeface="+mj-lt"/>
                        </a:rPr>
                        <a:t>TwlCAAL</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2628085"/>
                  </a:ext>
                </a:extLst>
              </a:tr>
              <a:tr h="190500">
                <a:tc>
                  <a:txBody>
                    <a:bodyPr/>
                    <a:lstStyle/>
                    <a:p>
                      <a:pPr algn="l" fontAlgn="b"/>
                      <a:r>
                        <a:rPr lang="en-US" sz="2400" b="0" i="0" u="none" strike="noStrike">
                          <a:solidFill>
                            <a:srgbClr val="000000"/>
                          </a:solidFill>
                          <a:effectLst/>
                          <a:latin typeface="+mj-lt"/>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0.45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mj-lt"/>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mj-lt"/>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116429565"/>
                  </a:ext>
                </a:extLst>
              </a:tr>
              <a:tr h="190500">
                <a:tc>
                  <a:txBody>
                    <a:bodyPr/>
                    <a:lstStyle/>
                    <a:p>
                      <a:pPr algn="l" fontAlgn="b"/>
                      <a:r>
                        <a:rPr lang="en-US" sz="2400" b="0" i="0" u="none" strike="noStrike" dirty="0" err="1">
                          <a:solidFill>
                            <a:srgbClr val="000000"/>
                          </a:solidFill>
                          <a:effectLst/>
                          <a:latin typeface="+mj-lt"/>
                        </a:rPr>
                        <a:t>NatM</a:t>
                      </a:r>
                      <a:r>
                        <a:rPr lang="en-US" sz="2400" b="0" i="0" u="none" strike="noStrike" dirty="0">
                          <a:solidFill>
                            <a:srgbClr val="000000"/>
                          </a:solidFill>
                          <a:effectLst/>
                          <a:latin typeface="+mj-lt"/>
                        </a:rPr>
                        <a:t>: 14-16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0.80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0.82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0.78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0.82</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0.81</a:t>
                      </a:r>
                    </a:p>
                  </a:txBody>
                  <a:tcPr marL="9525" marR="9525" marT="9525" marB="0" anchor="b">
                    <a:lnL>
                      <a:noFill/>
                    </a:lnL>
                    <a:lnR>
                      <a:noFill/>
                    </a:lnR>
                    <a:lnT>
                      <a:noFill/>
                    </a:lnT>
                    <a:lnB>
                      <a:noFill/>
                    </a:lnB>
                  </a:tcPr>
                </a:tc>
                <a:extLst>
                  <a:ext uri="{0D108BD9-81ED-4DB2-BD59-A6C34878D82A}">
                    <a16:rowId xmlns:a16="http://schemas.microsoft.com/office/drawing/2014/main" val="3746995114"/>
                  </a:ext>
                </a:extLst>
              </a:tr>
              <a:tr h="190500">
                <a:tc>
                  <a:txBody>
                    <a:bodyPr/>
                    <a:lstStyle/>
                    <a:p>
                      <a:pPr algn="l" fontAlgn="b"/>
                      <a:r>
                        <a:rPr lang="en-US" sz="2400" b="0" i="0" u="none" strike="noStrike">
                          <a:solidFill>
                            <a:srgbClr val="000000"/>
                          </a:solidFill>
                          <a:effectLst/>
                          <a:latin typeface="+mj-lt"/>
                        </a:rPr>
                        <a:t>lnR</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12.87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12.99</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12.78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12.96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12.94</a:t>
                      </a:r>
                    </a:p>
                  </a:txBody>
                  <a:tcPr marL="9525" marR="9525" marT="9525" marB="0" anchor="b">
                    <a:lnL>
                      <a:noFill/>
                    </a:lnL>
                    <a:lnR>
                      <a:noFill/>
                    </a:lnR>
                    <a:lnT>
                      <a:noFill/>
                    </a:lnT>
                    <a:lnB>
                      <a:noFill/>
                    </a:lnB>
                  </a:tcPr>
                </a:tc>
                <a:extLst>
                  <a:ext uri="{0D108BD9-81ED-4DB2-BD59-A6C34878D82A}">
                    <a16:rowId xmlns:a16="http://schemas.microsoft.com/office/drawing/2014/main" val="1107233641"/>
                  </a:ext>
                </a:extLst>
              </a:tr>
              <a:tr h="190500">
                <a:tc>
                  <a:txBody>
                    <a:bodyPr/>
                    <a:lstStyle/>
                    <a:p>
                      <a:pPr algn="l" fontAlgn="b"/>
                      <a:r>
                        <a:rPr lang="en-US" sz="2400" b="0" i="0" u="none" strike="noStrike">
                          <a:solidFill>
                            <a:srgbClr val="000000"/>
                          </a:solidFill>
                          <a:effectLst/>
                          <a:latin typeface="+mj-lt"/>
                        </a:rPr>
                        <a:t>q_twl</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1.12</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a:solidFill>
                            <a:srgbClr val="000000"/>
                          </a:solidFill>
                          <a:effectLst/>
                          <a:latin typeface="+mj-lt"/>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2400" b="0" i="0" u="none" strike="noStrike" dirty="0">
                          <a:solidFill>
                            <a:srgbClr val="000000"/>
                          </a:solidFill>
                          <a:effectLst/>
                          <a:latin typeface="+mj-lt"/>
                        </a:rPr>
                        <a:t>1.19</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396143683"/>
                  </a:ext>
                </a:extLst>
              </a:tr>
              <a:tr h="190500">
                <a:tc>
                  <a:txBody>
                    <a:bodyPr/>
                    <a:lstStyle/>
                    <a:p>
                      <a:pPr algn="l" fontAlgn="b"/>
                      <a:r>
                        <a:rPr lang="en-US" sz="2400" b="0" i="0" u="none" strike="noStrike">
                          <a:solidFill>
                            <a:srgbClr val="000000"/>
                          </a:solidFill>
                          <a:effectLst/>
                          <a:latin typeface="+mj-lt"/>
                        </a:rPr>
                        <a:t>q_ll</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1.04</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1.05</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1.15</a:t>
                      </a:r>
                    </a:p>
                  </a:txBody>
                  <a:tcPr marL="9525" marR="9525" marT="9525" marB="0" anchor="b">
                    <a:lnL>
                      <a:noFill/>
                    </a:lnL>
                    <a:lnR>
                      <a:noFill/>
                    </a:lnR>
                    <a:lnT>
                      <a:noFill/>
                    </a:lnT>
                    <a:lnB>
                      <a:noFill/>
                    </a:lnB>
                  </a:tcPr>
                </a:tc>
                <a:extLst>
                  <a:ext uri="{0D108BD9-81ED-4DB2-BD59-A6C34878D82A}">
                    <a16:rowId xmlns:a16="http://schemas.microsoft.com/office/drawing/2014/main" val="1697321893"/>
                  </a:ext>
                </a:extLst>
              </a:tr>
              <a:tr h="190500">
                <a:tc>
                  <a:txBody>
                    <a:bodyPr/>
                    <a:lstStyle/>
                    <a:p>
                      <a:pPr algn="l" fontAlgn="b"/>
                      <a:r>
                        <a:rPr lang="en-US" sz="2400" b="0" i="0" u="none" strike="noStrike" dirty="0" err="1">
                          <a:solidFill>
                            <a:srgbClr val="000000"/>
                          </a:solidFill>
                          <a:effectLst/>
                          <a:latin typeface="+mj-lt"/>
                        </a:rPr>
                        <a:t>q_llenv</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1.64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1.55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0.91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9494482"/>
                  </a:ext>
                </a:extLst>
              </a:tr>
            </a:tbl>
          </a:graphicData>
        </a:graphic>
      </p:graphicFrame>
    </p:spTree>
    <p:extLst>
      <p:ext uri="{BB962C8B-B14F-4D97-AF65-F5344CB8AC3E}">
        <p14:creationId xmlns:p14="http://schemas.microsoft.com/office/powerpoint/2010/main" val="347323356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437860"/>
            <a:ext cx="6067425" cy="4351338"/>
          </a:xfrm>
          <a:prstGeom prst="rect">
            <a:avLst/>
          </a:prstGeom>
        </p:spPr>
        <p:txBody>
          <a:bodyPr>
            <a:normAutofit/>
          </a:bodyPr>
          <a:lstStyle/>
          <a:p>
            <a:r>
              <a:rPr lang="en-US" sz="2800" dirty="0" smtClean="0"/>
              <a:t>Input data changes:</a:t>
            </a:r>
          </a:p>
          <a:p>
            <a:pPr lvl="1"/>
            <a:r>
              <a:rPr lang="en-US" sz="2800" dirty="0" smtClean="0"/>
              <a:t>Provide a number of necessary corrections</a:t>
            </a:r>
          </a:p>
          <a:p>
            <a:pPr lvl="1"/>
            <a:r>
              <a:rPr lang="en-US" sz="2800" dirty="0" smtClean="0"/>
              <a:t>Starts to increase consistency across cod assessments</a:t>
            </a:r>
          </a:p>
          <a:p>
            <a:r>
              <a:rPr lang="en-US" sz="2800" b="1" u="sng" dirty="0">
                <a:solidFill>
                  <a:schemeClr val="accent2">
                    <a:lumMod val="75000"/>
                  </a:schemeClr>
                </a:solidFill>
              </a:rPr>
              <a:t>Recommend</a:t>
            </a:r>
            <a:r>
              <a:rPr lang="en-US" sz="2800" b="1" dirty="0">
                <a:solidFill>
                  <a:schemeClr val="accent6">
                    <a:lumMod val="75000"/>
                  </a:schemeClr>
                </a:solidFill>
              </a:rPr>
              <a:t> </a:t>
            </a:r>
            <a:r>
              <a:rPr lang="en-US" sz="2800" dirty="0"/>
              <a:t>n</a:t>
            </a:r>
            <a:r>
              <a:rPr lang="en-US" sz="2800" dirty="0" smtClean="0"/>
              <a:t>ew model </a:t>
            </a:r>
            <a:r>
              <a:rPr lang="en-US" sz="2800" b="1" u="sng" dirty="0">
                <a:solidFill>
                  <a:schemeClr val="accent1">
                    <a:lumMod val="75000"/>
                  </a:schemeClr>
                </a:solidFill>
              </a:rPr>
              <a:t>2019.1c</a:t>
            </a:r>
          </a:p>
        </p:txBody>
      </p:sp>
      <p:pic>
        <p:nvPicPr>
          <p:cNvPr id="4" name="Picture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7425" y="1217189"/>
            <a:ext cx="5943612" cy="4572009"/>
          </a:xfrm>
          <a:prstGeom prst="rect">
            <a:avLst/>
          </a:prstGeom>
        </p:spPr>
      </p:pic>
    </p:spTree>
    <p:extLst>
      <p:ext uri="{BB962C8B-B14F-4D97-AF65-F5344CB8AC3E}">
        <p14:creationId xmlns:p14="http://schemas.microsoft.com/office/powerpoint/2010/main" val="360294352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Data updates: ageing error &amp; bias</a:t>
            </a:r>
            <a:endParaRPr lang="en-US" dirty="0"/>
          </a:p>
        </p:txBody>
      </p:sp>
      <p:sp>
        <p:nvSpPr>
          <p:cNvPr id="5" name="Content Placeholder 4"/>
          <p:cNvSpPr>
            <a:spLocks noGrp="1"/>
          </p:cNvSpPr>
          <p:nvPr>
            <p:ph idx="4294967295"/>
          </p:nvPr>
        </p:nvSpPr>
        <p:spPr>
          <a:xfrm>
            <a:off x="-1" y="1511300"/>
            <a:ext cx="11668125" cy="4351338"/>
          </a:xfrm>
          <a:prstGeom prst="rect">
            <a:avLst/>
          </a:prstGeom>
        </p:spPr>
        <p:txBody>
          <a:bodyPr>
            <a:normAutofit/>
          </a:bodyPr>
          <a:lstStyle/>
          <a:p>
            <a:r>
              <a:rPr lang="en-US" sz="2800" dirty="0" smtClean="0"/>
              <a:t>Current ageing error:</a:t>
            </a:r>
          </a:p>
          <a:p>
            <a:pPr lvl="1"/>
            <a:r>
              <a:rPr lang="en-US" sz="2800" dirty="0" smtClean="0"/>
              <a:t>Based on GOA reader-tester data up to 2017</a:t>
            </a:r>
          </a:p>
          <a:p>
            <a:pPr lvl="1"/>
            <a:r>
              <a:rPr lang="en-US" sz="2800" dirty="0" smtClean="0"/>
              <a:t>No error for age-1 &amp; 2, age-3 SD = 0.57 linear to age-10 SD = 1.16</a:t>
            </a:r>
          </a:p>
          <a:p>
            <a:r>
              <a:rPr lang="en-US" sz="2800" dirty="0" smtClean="0"/>
              <a:t>Current ageing bias:</a:t>
            </a:r>
          </a:p>
          <a:p>
            <a:pPr lvl="1"/>
            <a:r>
              <a:rPr lang="en-US" sz="2800" dirty="0" smtClean="0"/>
              <a:t>Bias for data pre-2007 implemented in </a:t>
            </a:r>
            <a:r>
              <a:rPr lang="en-US" sz="2800" dirty="0" err="1" smtClean="0"/>
              <a:t>Barbeaux</a:t>
            </a:r>
            <a:r>
              <a:rPr lang="en-US" sz="2800" dirty="0" smtClean="0"/>
              <a:t> et al. 2019</a:t>
            </a:r>
          </a:p>
          <a:p>
            <a:pPr lvl="1"/>
            <a:r>
              <a:rPr lang="en-US" sz="2800" dirty="0" smtClean="0"/>
              <a:t>Estimates bias as unconstrained parameters at age-3 and age-10 (linear between)</a:t>
            </a:r>
          </a:p>
        </p:txBody>
      </p:sp>
    </p:spTree>
    <p:extLst>
      <p:ext uri="{BB962C8B-B14F-4D97-AF65-F5344CB8AC3E}">
        <p14:creationId xmlns:p14="http://schemas.microsoft.com/office/powerpoint/2010/main" val="225485662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Data updates: ageing </a:t>
            </a:r>
            <a:r>
              <a:rPr lang="en-US" dirty="0" smtClean="0"/>
              <a:t>error</a:t>
            </a:r>
            <a:endParaRPr lang="en-US" dirty="0"/>
          </a:p>
        </p:txBody>
      </p:sp>
      <p:sp>
        <p:nvSpPr>
          <p:cNvPr id="5" name="Content Placeholder 4"/>
          <p:cNvSpPr>
            <a:spLocks noGrp="1"/>
          </p:cNvSpPr>
          <p:nvPr>
            <p:ph idx="4294967295"/>
          </p:nvPr>
        </p:nvSpPr>
        <p:spPr>
          <a:xfrm>
            <a:off x="1" y="1355525"/>
            <a:ext cx="6908800" cy="4351338"/>
          </a:xfrm>
          <a:prstGeom prst="rect">
            <a:avLst/>
          </a:prstGeom>
        </p:spPr>
        <p:txBody>
          <a:bodyPr>
            <a:noAutofit/>
          </a:bodyPr>
          <a:lstStyle/>
          <a:p>
            <a:r>
              <a:rPr lang="en-US" sz="2800" dirty="0" smtClean="0"/>
              <a:t>Ageing error parameters: Update reader-tester data through 2023 within </a:t>
            </a:r>
            <a:r>
              <a:rPr lang="en-US" sz="2800" dirty="0" err="1" smtClean="0"/>
              <a:t>AgeingError</a:t>
            </a:r>
            <a:r>
              <a:rPr lang="en-US" sz="2800" dirty="0" smtClean="0"/>
              <a:t> R-package</a:t>
            </a:r>
          </a:p>
          <a:p>
            <a:r>
              <a:rPr lang="en-US" sz="2800" b="1" u="sng" dirty="0" smtClean="0">
                <a:solidFill>
                  <a:schemeClr val="accent2">
                    <a:lumMod val="75000"/>
                  </a:schemeClr>
                </a:solidFill>
              </a:rPr>
              <a:t>Propose:</a:t>
            </a:r>
            <a:r>
              <a:rPr lang="en-US" sz="2800" dirty="0"/>
              <a:t> </a:t>
            </a:r>
            <a:endParaRPr lang="en-US" sz="2800" dirty="0" smtClean="0"/>
          </a:p>
          <a:p>
            <a:pPr lvl="1"/>
            <a:r>
              <a:rPr lang="en-US" sz="2600" dirty="0" smtClean="0"/>
              <a:t>Pool GOA-EBS</a:t>
            </a:r>
          </a:p>
          <a:p>
            <a:pPr lvl="1"/>
            <a:r>
              <a:rPr lang="en-US" sz="2600" dirty="0"/>
              <a:t>C</a:t>
            </a:r>
            <a:r>
              <a:rPr lang="en-US" sz="2600" dirty="0" smtClean="0"/>
              <a:t>ontinue with linear method</a:t>
            </a:r>
          </a:p>
          <a:p>
            <a:pPr lvl="1"/>
            <a:r>
              <a:rPr lang="en-US" sz="2600" dirty="0"/>
              <a:t>C</a:t>
            </a:r>
            <a:r>
              <a:rPr lang="en-US" sz="2600" dirty="0" smtClean="0"/>
              <a:t>hange to age-1 (SD = 0.11) → age-10 (SD = 1.13)</a:t>
            </a:r>
          </a:p>
        </p:txBody>
      </p:sp>
      <p:pic>
        <p:nvPicPr>
          <p:cNvPr id="11" name="Picture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05482" y="1027906"/>
            <a:ext cx="5486518" cy="4572099"/>
          </a:xfrm>
          <a:prstGeom prst="rect">
            <a:avLst/>
          </a:prstGeom>
        </p:spPr>
      </p:pic>
    </p:spTree>
    <p:extLst>
      <p:ext uri="{BB962C8B-B14F-4D97-AF65-F5344CB8AC3E}">
        <p14:creationId xmlns:p14="http://schemas.microsoft.com/office/powerpoint/2010/main" val="152075890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Data updates: ageing </a:t>
            </a:r>
            <a:r>
              <a:rPr lang="en-US" dirty="0" smtClean="0"/>
              <a:t>bias</a:t>
            </a:r>
            <a:endParaRPr lang="en-US" dirty="0"/>
          </a:p>
        </p:txBody>
      </p:sp>
      <p:sp>
        <p:nvSpPr>
          <p:cNvPr id="5" name="Content Placeholder 4"/>
          <p:cNvSpPr>
            <a:spLocks noGrp="1"/>
          </p:cNvSpPr>
          <p:nvPr>
            <p:ph idx="4294967295"/>
          </p:nvPr>
        </p:nvSpPr>
        <p:spPr>
          <a:xfrm>
            <a:off x="0" y="1511300"/>
            <a:ext cx="5997575" cy="4351338"/>
          </a:xfrm>
          <a:prstGeom prst="rect">
            <a:avLst/>
          </a:prstGeom>
        </p:spPr>
        <p:txBody>
          <a:bodyPr>
            <a:normAutofit/>
          </a:bodyPr>
          <a:lstStyle/>
          <a:p>
            <a:r>
              <a:rPr lang="en-US" sz="2800" dirty="0" smtClean="0"/>
              <a:t>Used re-read data in 2018 to estimate ageing bias parameters pre-2007 with </a:t>
            </a:r>
            <a:r>
              <a:rPr lang="en-US" sz="2800" dirty="0" err="1" smtClean="0"/>
              <a:t>AgeingError</a:t>
            </a:r>
            <a:r>
              <a:rPr lang="en-US" sz="2800" dirty="0" smtClean="0"/>
              <a:t> R-package</a:t>
            </a:r>
          </a:p>
          <a:p>
            <a:r>
              <a:rPr lang="en-US" sz="2800" b="1" u="sng" dirty="0">
                <a:solidFill>
                  <a:schemeClr val="accent2">
                    <a:lumMod val="75000"/>
                  </a:schemeClr>
                </a:solidFill>
              </a:rPr>
              <a:t>Propose:</a:t>
            </a:r>
            <a:r>
              <a:rPr lang="en-US" sz="2800" dirty="0"/>
              <a:t> </a:t>
            </a:r>
            <a:r>
              <a:rPr lang="en-US" sz="2800" dirty="0" smtClean="0"/>
              <a:t>Fix ageing </a:t>
            </a:r>
            <a:r>
              <a:rPr lang="en-US" sz="2800" dirty="0"/>
              <a:t>bias parameters </a:t>
            </a:r>
            <a:r>
              <a:rPr lang="en-US" sz="2800" dirty="0" smtClean="0"/>
              <a:t>(rather than estimated) based on re-read data at 0.24 for age-1 and 2.00 for age-10 with linear bias between</a:t>
            </a:r>
            <a:endParaRPr lang="en-US" sz="2800" b="1" u="sng" dirty="0" smtClean="0">
              <a:solidFill>
                <a:schemeClr val="accent2">
                  <a:lumMod val="75000"/>
                </a:schemeClr>
              </a:solidFill>
            </a:endParaRPr>
          </a:p>
          <a:p>
            <a:endParaRPr lang="en-US" sz="2800" dirty="0" smtClean="0"/>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48272" y="629865"/>
            <a:ext cx="5943728" cy="5029309"/>
          </a:xfrm>
          <a:prstGeom prst="rect">
            <a:avLst/>
          </a:prstGeom>
        </p:spPr>
      </p:pic>
    </p:spTree>
    <p:extLst>
      <p:ext uri="{BB962C8B-B14F-4D97-AF65-F5344CB8AC3E}">
        <p14:creationId xmlns:p14="http://schemas.microsoft.com/office/powerpoint/2010/main" val="111075765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Model: updating ageing error &amp; bias</a:t>
            </a:r>
            <a:endParaRPr lang="en-US" dirty="0"/>
          </a:p>
        </p:txBody>
      </p:sp>
      <p:sp>
        <p:nvSpPr>
          <p:cNvPr id="5" name="Content Placeholder 4"/>
          <p:cNvSpPr>
            <a:spLocks noGrp="1"/>
          </p:cNvSpPr>
          <p:nvPr>
            <p:ph idx="4294967295"/>
          </p:nvPr>
        </p:nvSpPr>
        <p:spPr>
          <a:xfrm>
            <a:off x="0" y="1253913"/>
            <a:ext cx="11941387" cy="4351338"/>
          </a:xfrm>
          <a:prstGeom prst="rect">
            <a:avLst/>
          </a:prstGeom>
        </p:spPr>
        <p:txBody>
          <a:bodyPr>
            <a:normAutofit/>
          </a:bodyPr>
          <a:lstStyle/>
          <a:p>
            <a:r>
              <a:rPr lang="en-US" sz="2800" dirty="0" smtClean="0"/>
              <a:t>Decreases overall negative log-likelihood (CAAL)</a:t>
            </a:r>
          </a:p>
          <a:p>
            <a:r>
              <a:rPr lang="en-US" sz="2800" dirty="0" smtClean="0"/>
              <a:t>Slight increase in mean recruitment, increase in trawl survey catchability</a:t>
            </a:r>
          </a:p>
        </p:txBody>
      </p:sp>
      <p:graphicFrame>
        <p:nvGraphicFramePr>
          <p:cNvPr id="7" name="Table 6"/>
          <p:cNvGraphicFramePr>
            <a:graphicFrameLocks noGrp="1"/>
          </p:cNvGraphicFramePr>
          <p:nvPr>
            <p:extLst>
              <p:ext uri="{D42A27DB-BD31-4B8C-83A1-F6EECF244321}">
                <p14:modId xmlns:p14="http://schemas.microsoft.com/office/powerpoint/2010/main" val="1586594199"/>
              </p:ext>
            </p:extLst>
          </p:nvPr>
        </p:nvGraphicFramePr>
        <p:xfrm>
          <a:off x="375985" y="2618714"/>
          <a:ext cx="5551573" cy="3878580"/>
        </p:xfrm>
        <a:graphic>
          <a:graphicData uri="http://schemas.openxmlformats.org/drawingml/2006/table">
            <a:tbl>
              <a:tblPr/>
              <a:tblGrid>
                <a:gridCol w="2241191">
                  <a:extLst>
                    <a:ext uri="{9D8B030D-6E8A-4147-A177-3AD203B41FA5}">
                      <a16:colId xmlns:a16="http://schemas.microsoft.com/office/drawing/2014/main" val="3313142611"/>
                    </a:ext>
                  </a:extLst>
                </a:gridCol>
                <a:gridCol w="1130876">
                  <a:extLst>
                    <a:ext uri="{9D8B030D-6E8A-4147-A177-3AD203B41FA5}">
                      <a16:colId xmlns:a16="http://schemas.microsoft.com/office/drawing/2014/main" val="1922336589"/>
                    </a:ext>
                  </a:extLst>
                </a:gridCol>
                <a:gridCol w="1089753">
                  <a:extLst>
                    <a:ext uri="{9D8B030D-6E8A-4147-A177-3AD203B41FA5}">
                      <a16:colId xmlns:a16="http://schemas.microsoft.com/office/drawing/2014/main" val="2995845189"/>
                    </a:ext>
                  </a:extLst>
                </a:gridCol>
                <a:gridCol w="1089753">
                  <a:extLst>
                    <a:ext uri="{9D8B030D-6E8A-4147-A177-3AD203B41FA5}">
                      <a16:colId xmlns:a16="http://schemas.microsoft.com/office/drawing/2014/main" val="4252955564"/>
                    </a:ext>
                  </a:extLst>
                </a:gridCol>
              </a:tblGrid>
              <a:tr h="190500">
                <a:tc>
                  <a:txBody>
                    <a:bodyPr/>
                    <a:lstStyle/>
                    <a:p>
                      <a:pPr algn="l" fontAlgn="b"/>
                      <a:r>
                        <a:rPr lang="en-US" sz="1900" b="0" i="0" u="none" strike="noStrike">
                          <a:solidFill>
                            <a:srgbClr val="000000"/>
                          </a:solidFill>
                          <a:effectLst/>
                          <a:latin typeface="+mj-lt"/>
                        </a:rPr>
                        <a:t>Component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smtClean="0">
                          <a:solidFill>
                            <a:srgbClr val="000000"/>
                          </a:solidFill>
                          <a:effectLst/>
                          <a:latin typeface="+mj-lt"/>
                        </a:rPr>
                        <a:t>2019.1b</a:t>
                      </a:r>
                      <a:endParaRPr lang="en-US" sz="19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9164990"/>
                  </a:ext>
                </a:extLst>
              </a:tr>
              <a:tr h="190500">
                <a:tc>
                  <a:txBody>
                    <a:bodyPr/>
                    <a:lstStyle/>
                    <a:p>
                      <a:pPr algn="l" fontAlgn="b"/>
                      <a:r>
                        <a:rPr lang="en-US" sz="1900" b="0" i="0" u="none" strike="noStrike">
                          <a:solidFill>
                            <a:srgbClr val="000000"/>
                          </a:solidFill>
                          <a:effectLst/>
                          <a:latin typeface="+mj-lt"/>
                        </a:rPr>
                        <a:t>TOTAL</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mj-lt"/>
                        </a:rPr>
                        <a:t>3050.99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mj-lt"/>
                        </a:rPr>
                        <a:t>2805.81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dirty="0">
                          <a:solidFill>
                            <a:srgbClr val="000000"/>
                          </a:solidFill>
                          <a:effectLst/>
                          <a:latin typeface="+mj-lt"/>
                        </a:rPr>
                        <a:t>2727.26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53070298"/>
                  </a:ext>
                </a:extLst>
              </a:tr>
              <a:tr h="190500">
                <a:tc>
                  <a:txBody>
                    <a:bodyPr/>
                    <a:lstStyle/>
                    <a:p>
                      <a:pPr algn="l" fontAlgn="b"/>
                      <a:r>
                        <a:rPr lang="en-US" sz="1900" b="0" i="0" u="none" strike="noStrike">
                          <a:solidFill>
                            <a:srgbClr val="000000"/>
                          </a:solidFill>
                          <a:effectLst/>
                          <a:latin typeface="+mj-lt"/>
                        </a:rPr>
                        <a:t>Catch</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1.21E-12</a:t>
                      </a:r>
                    </a:p>
                  </a:txBody>
                  <a:tcPr marL="9525" marR="9525" marT="9525" marB="0" anchor="b">
                    <a:lnL>
                      <a:noFill/>
                    </a:lnL>
                    <a:lnR>
                      <a:noFill/>
                    </a:lnR>
                    <a:lnT>
                      <a:noFill/>
                    </a:lnT>
                    <a:lnB>
                      <a:noFill/>
                    </a:lnB>
                  </a:tcPr>
                </a:tc>
                <a:tc>
                  <a:txBody>
                    <a:bodyPr/>
                    <a:lstStyle/>
                    <a:p>
                      <a:pPr algn="ctr" fontAlgn="b"/>
                      <a:r>
                        <a:rPr lang="en-US" sz="1900" b="0" i="0" u="none" strike="noStrike" dirty="0">
                          <a:solidFill>
                            <a:srgbClr val="000000"/>
                          </a:solidFill>
                          <a:effectLst/>
                          <a:latin typeface="+mj-lt"/>
                        </a:rPr>
                        <a:t>5.98E-12</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3.99E-12</a:t>
                      </a:r>
                    </a:p>
                  </a:txBody>
                  <a:tcPr marL="9525" marR="9525" marT="9525" marB="0" anchor="b">
                    <a:lnL>
                      <a:noFill/>
                    </a:lnL>
                    <a:lnR>
                      <a:noFill/>
                    </a:lnR>
                    <a:lnT>
                      <a:noFill/>
                    </a:lnT>
                    <a:lnB>
                      <a:noFill/>
                    </a:lnB>
                  </a:tcPr>
                </a:tc>
                <a:extLst>
                  <a:ext uri="{0D108BD9-81ED-4DB2-BD59-A6C34878D82A}">
                    <a16:rowId xmlns:a16="http://schemas.microsoft.com/office/drawing/2014/main" val="3060525768"/>
                  </a:ext>
                </a:extLst>
              </a:tr>
              <a:tr h="190500">
                <a:tc>
                  <a:txBody>
                    <a:bodyPr/>
                    <a:lstStyle/>
                    <a:p>
                      <a:pPr algn="l" fontAlgn="b"/>
                      <a:r>
                        <a:rPr lang="en-US" sz="1900" b="0" i="0" u="none" strike="noStrike">
                          <a:solidFill>
                            <a:srgbClr val="000000"/>
                          </a:solidFill>
                          <a:effectLst/>
                          <a:latin typeface="+mj-lt"/>
                        </a:rPr>
                        <a:t>Survey</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-3.78</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mj-lt"/>
                        </a:rPr>
                        <a:t>-6.80</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mj-lt"/>
                        </a:rPr>
                        <a:t>-8.03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4216117755"/>
                  </a:ext>
                </a:extLst>
              </a:tr>
              <a:tr h="190500">
                <a:tc>
                  <a:txBody>
                    <a:bodyPr/>
                    <a:lstStyle/>
                    <a:p>
                      <a:pPr algn="l" fontAlgn="b"/>
                      <a:r>
                        <a:rPr lang="en-US" sz="1900" b="0" i="0" u="none" strike="noStrike">
                          <a:solidFill>
                            <a:srgbClr val="000000"/>
                          </a:solidFill>
                          <a:effectLst/>
                          <a:latin typeface="+mj-lt"/>
                        </a:rPr>
                        <a:t>Length_comp</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1868.43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mj-lt"/>
                        </a:rPr>
                        <a:t>1704.53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dirty="0">
                          <a:solidFill>
                            <a:srgbClr val="000000"/>
                          </a:solidFill>
                          <a:effectLst/>
                          <a:latin typeface="+mj-lt"/>
                        </a:rPr>
                        <a:t>1697.31</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1564687106"/>
                  </a:ext>
                </a:extLst>
              </a:tr>
              <a:tr h="190500">
                <a:tc>
                  <a:txBody>
                    <a:bodyPr/>
                    <a:lstStyle/>
                    <a:p>
                      <a:pPr algn="l" fontAlgn="b"/>
                      <a:r>
                        <a:rPr lang="en-US" sz="1900" b="0" i="0" u="none" strike="noStrike">
                          <a:solidFill>
                            <a:srgbClr val="000000"/>
                          </a:solidFill>
                          <a:effectLst/>
                          <a:latin typeface="+mj-lt"/>
                        </a:rPr>
                        <a:t>Age_comp</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1180.16</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mj-lt"/>
                        </a:rPr>
                        <a:t>1100.23</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dirty="0">
                          <a:solidFill>
                            <a:srgbClr val="000000"/>
                          </a:solidFill>
                          <a:effectLst/>
                          <a:latin typeface="+mj-lt"/>
                        </a:rPr>
                        <a:t>1030.48</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394446265"/>
                  </a:ext>
                </a:extLst>
              </a:tr>
              <a:tr h="190500">
                <a:tc>
                  <a:txBody>
                    <a:bodyPr/>
                    <a:lstStyle/>
                    <a:p>
                      <a:pPr algn="l" fontAlgn="b"/>
                      <a:r>
                        <a:rPr lang="en-US" sz="1900" b="0" i="0" u="none" strike="noStrike">
                          <a:solidFill>
                            <a:srgbClr val="000000"/>
                          </a:solidFill>
                          <a:effectLst/>
                          <a:latin typeface="+mj-lt"/>
                        </a:rPr>
                        <a:t>Recruitment</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-4.86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-2.55</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-2.96</a:t>
                      </a:r>
                    </a:p>
                  </a:txBody>
                  <a:tcPr marL="9525" marR="9525" marT="9525" marB="0" anchor="b">
                    <a:lnL>
                      <a:noFill/>
                    </a:lnL>
                    <a:lnR>
                      <a:noFill/>
                    </a:lnR>
                    <a:lnT>
                      <a:noFill/>
                    </a:lnT>
                    <a:lnB>
                      <a:noFill/>
                    </a:lnB>
                  </a:tcPr>
                </a:tc>
                <a:extLst>
                  <a:ext uri="{0D108BD9-81ED-4DB2-BD59-A6C34878D82A}">
                    <a16:rowId xmlns:a16="http://schemas.microsoft.com/office/drawing/2014/main" val="2707369257"/>
                  </a:ext>
                </a:extLst>
              </a:tr>
              <a:tr h="190500">
                <a:tc>
                  <a:txBody>
                    <a:bodyPr/>
                    <a:lstStyle/>
                    <a:p>
                      <a:pPr algn="l" fontAlgn="b"/>
                      <a:r>
                        <a:rPr lang="en-US" sz="1900" b="0" i="0" u="none" strike="noStrike">
                          <a:solidFill>
                            <a:srgbClr val="000000"/>
                          </a:solidFill>
                          <a:effectLst/>
                          <a:latin typeface="+mj-lt"/>
                        </a:rPr>
                        <a:t>InitEQ_Regime</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3.10</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3.16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3.25</a:t>
                      </a:r>
                    </a:p>
                  </a:txBody>
                  <a:tcPr marL="9525" marR="9525" marT="9525" marB="0" anchor="b">
                    <a:lnL>
                      <a:noFill/>
                    </a:lnL>
                    <a:lnR>
                      <a:noFill/>
                    </a:lnR>
                    <a:lnT>
                      <a:noFill/>
                    </a:lnT>
                    <a:lnB>
                      <a:noFill/>
                    </a:lnB>
                  </a:tcPr>
                </a:tc>
                <a:extLst>
                  <a:ext uri="{0D108BD9-81ED-4DB2-BD59-A6C34878D82A}">
                    <a16:rowId xmlns:a16="http://schemas.microsoft.com/office/drawing/2014/main" val="3162932005"/>
                  </a:ext>
                </a:extLst>
              </a:tr>
              <a:tr h="190500">
                <a:tc>
                  <a:txBody>
                    <a:bodyPr/>
                    <a:lstStyle/>
                    <a:p>
                      <a:pPr algn="l" fontAlgn="b"/>
                      <a:r>
                        <a:rPr lang="en-US" sz="1900" b="0" i="0" u="none" strike="noStrike">
                          <a:solidFill>
                            <a:srgbClr val="000000"/>
                          </a:solidFill>
                          <a:effectLst/>
                          <a:latin typeface="+mj-lt"/>
                        </a:rPr>
                        <a:t>Forecast_Recruitment</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0.41</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a:t>
                      </a:r>
                    </a:p>
                  </a:txBody>
                  <a:tcPr marL="9525" marR="9525" marT="9525" marB="0" anchor="b">
                    <a:lnL>
                      <a:noFill/>
                    </a:lnL>
                    <a:lnR>
                      <a:noFill/>
                    </a:lnR>
                    <a:lnT>
                      <a:noFill/>
                    </a:lnT>
                    <a:lnB>
                      <a:noFill/>
                    </a:lnB>
                  </a:tcPr>
                </a:tc>
                <a:extLst>
                  <a:ext uri="{0D108BD9-81ED-4DB2-BD59-A6C34878D82A}">
                    <a16:rowId xmlns:a16="http://schemas.microsoft.com/office/drawing/2014/main" val="3681126197"/>
                  </a:ext>
                </a:extLst>
              </a:tr>
              <a:tr h="190500">
                <a:tc>
                  <a:txBody>
                    <a:bodyPr/>
                    <a:lstStyle/>
                    <a:p>
                      <a:pPr algn="l" fontAlgn="b"/>
                      <a:r>
                        <a:rPr lang="en-US" sz="1900" b="0" i="0" u="none" strike="noStrike">
                          <a:solidFill>
                            <a:srgbClr val="000000"/>
                          </a:solidFill>
                          <a:effectLst/>
                          <a:latin typeface="+mj-lt"/>
                        </a:rPr>
                        <a:t>Parm_priors</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1.02</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1.14</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1.15</a:t>
                      </a:r>
                    </a:p>
                  </a:txBody>
                  <a:tcPr marL="9525" marR="9525" marT="9525" marB="0" anchor="b">
                    <a:lnL>
                      <a:noFill/>
                    </a:lnL>
                    <a:lnR>
                      <a:noFill/>
                    </a:lnR>
                    <a:lnT>
                      <a:noFill/>
                    </a:lnT>
                    <a:lnB>
                      <a:noFill/>
                    </a:lnB>
                  </a:tcPr>
                </a:tc>
                <a:extLst>
                  <a:ext uri="{0D108BD9-81ED-4DB2-BD59-A6C34878D82A}">
                    <a16:rowId xmlns:a16="http://schemas.microsoft.com/office/drawing/2014/main" val="1831055556"/>
                  </a:ext>
                </a:extLst>
              </a:tr>
              <a:tr h="190500">
                <a:tc>
                  <a:txBody>
                    <a:bodyPr/>
                    <a:lstStyle/>
                    <a:p>
                      <a:pPr algn="l" fontAlgn="b"/>
                      <a:r>
                        <a:rPr lang="en-US" sz="1900" b="0" i="0" u="none" strike="noStrike">
                          <a:solidFill>
                            <a:srgbClr val="000000"/>
                          </a:solidFill>
                          <a:effectLst/>
                          <a:latin typeface="+mj-lt"/>
                        </a:rPr>
                        <a:t>Parm_softbounds</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0.01</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0.01</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0.01</a:t>
                      </a:r>
                    </a:p>
                  </a:txBody>
                  <a:tcPr marL="9525" marR="9525" marT="9525" marB="0" anchor="b">
                    <a:lnL>
                      <a:noFill/>
                    </a:lnL>
                    <a:lnR>
                      <a:noFill/>
                    </a:lnR>
                    <a:lnT>
                      <a:noFill/>
                    </a:lnT>
                    <a:lnB>
                      <a:noFill/>
                    </a:lnB>
                  </a:tcPr>
                </a:tc>
                <a:extLst>
                  <a:ext uri="{0D108BD9-81ED-4DB2-BD59-A6C34878D82A}">
                    <a16:rowId xmlns:a16="http://schemas.microsoft.com/office/drawing/2014/main" val="2793493612"/>
                  </a:ext>
                </a:extLst>
              </a:tr>
              <a:tr h="190500">
                <a:tc>
                  <a:txBody>
                    <a:bodyPr/>
                    <a:lstStyle/>
                    <a:p>
                      <a:pPr algn="l" fontAlgn="b"/>
                      <a:r>
                        <a:rPr lang="en-US" sz="1900" b="0" i="0" u="none" strike="noStrike" dirty="0" err="1">
                          <a:solidFill>
                            <a:srgbClr val="000000"/>
                          </a:solidFill>
                          <a:effectLst/>
                          <a:latin typeface="+mj-lt"/>
                        </a:rPr>
                        <a:t>Parm_devs</a:t>
                      </a:r>
                      <a:endParaRPr lang="en-US" sz="19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mj-lt"/>
                        </a:rPr>
                        <a:t>6.50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mj-lt"/>
                        </a:rPr>
                        <a:t>6.08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6.04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29335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226866043"/>
              </p:ext>
            </p:extLst>
          </p:nvPr>
        </p:nvGraphicFramePr>
        <p:xfrm>
          <a:off x="6417842" y="3366426"/>
          <a:ext cx="5082180" cy="2093595"/>
        </p:xfrm>
        <a:graphic>
          <a:graphicData uri="http://schemas.openxmlformats.org/drawingml/2006/table">
            <a:tbl>
              <a:tblPr/>
              <a:tblGrid>
                <a:gridCol w="1527158">
                  <a:extLst>
                    <a:ext uri="{9D8B030D-6E8A-4147-A177-3AD203B41FA5}">
                      <a16:colId xmlns:a16="http://schemas.microsoft.com/office/drawing/2014/main" val="2763515385"/>
                    </a:ext>
                  </a:extLst>
                </a:gridCol>
                <a:gridCol w="1376946">
                  <a:extLst>
                    <a:ext uri="{9D8B030D-6E8A-4147-A177-3AD203B41FA5}">
                      <a16:colId xmlns:a16="http://schemas.microsoft.com/office/drawing/2014/main" val="3693967822"/>
                    </a:ext>
                  </a:extLst>
                </a:gridCol>
                <a:gridCol w="976379">
                  <a:extLst>
                    <a:ext uri="{9D8B030D-6E8A-4147-A177-3AD203B41FA5}">
                      <a16:colId xmlns:a16="http://schemas.microsoft.com/office/drawing/2014/main" val="3989330902"/>
                    </a:ext>
                  </a:extLst>
                </a:gridCol>
                <a:gridCol w="1201697">
                  <a:extLst>
                    <a:ext uri="{9D8B030D-6E8A-4147-A177-3AD203B41FA5}">
                      <a16:colId xmlns:a16="http://schemas.microsoft.com/office/drawing/2014/main" val="1200315744"/>
                    </a:ext>
                  </a:extLst>
                </a:gridCol>
              </a:tblGrid>
              <a:tr h="190500">
                <a:tc>
                  <a:txBody>
                    <a:bodyPr/>
                    <a:lstStyle/>
                    <a:p>
                      <a:pPr algn="l" fontAlgn="b"/>
                      <a:r>
                        <a:rPr lang="en-US" sz="1900" b="0" i="0" u="none" strike="noStrike">
                          <a:solidFill>
                            <a:srgbClr val="000000"/>
                          </a:solidFill>
                          <a:effectLst/>
                          <a:latin typeface="+mj-lt"/>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smtClean="0">
                          <a:solidFill>
                            <a:srgbClr val="000000"/>
                          </a:solidFill>
                          <a:effectLst/>
                          <a:latin typeface="+mj-lt"/>
                        </a:rPr>
                        <a:t>2019.1b</a:t>
                      </a:r>
                      <a:endParaRPr lang="en-US" sz="19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2019.1c</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2019.1d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380969"/>
                  </a:ext>
                </a:extLst>
              </a:tr>
              <a:tr h="190500">
                <a:tc>
                  <a:txBody>
                    <a:bodyPr/>
                    <a:lstStyle/>
                    <a:p>
                      <a:pPr algn="l" fontAlgn="b"/>
                      <a:r>
                        <a:rPr lang="en-US" sz="1900" b="0" i="0" u="none" strike="noStrike">
                          <a:solidFill>
                            <a:srgbClr val="000000"/>
                          </a:solidFill>
                          <a:effectLst/>
                          <a:latin typeface="+mj-lt"/>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dirty="0">
                          <a:solidFill>
                            <a:srgbClr val="000000"/>
                          </a:solidFill>
                          <a:effectLst/>
                          <a:latin typeface="+mj-lt"/>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mj-lt"/>
                        </a:rPr>
                        <a:t>0.47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900" b="0" i="0" u="none" strike="noStrike">
                          <a:solidFill>
                            <a:srgbClr val="000000"/>
                          </a:solidFill>
                          <a:effectLst/>
                          <a:latin typeface="+mj-lt"/>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51441196"/>
                  </a:ext>
                </a:extLst>
              </a:tr>
              <a:tr h="190500">
                <a:tc>
                  <a:txBody>
                    <a:bodyPr/>
                    <a:lstStyle/>
                    <a:p>
                      <a:pPr algn="l" fontAlgn="b"/>
                      <a:r>
                        <a:rPr lang="en-US" sz="1900" b="0" i="0" u="none" strike="noStrike">
                          <a:solidFill>
                            <a:srgbClr val="000000"/>
                          </a:solidFill>
                          <a:effectLst/>
                          <a:latin typeface="+mj-lt"/>
                        </a:rPr>
                        <a:t>NatM: 14-16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0.80</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0.82</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0.82</a:t>
                      </a:r>
                    </a:p>
                  </a:txBody>
                  <a:tcPr marL="9525" marR="9525" marT="9525" marB="0" anchor="b">
                    <a:lnL>
                      <a:noFill/>
                    </a:lnL>
                    <a:lnR>
                      <a:noFill/>
                    </a:lnR>
                    <a:lnT>
                      <a:noFill/>
                    </a:lnT>
                    <a:lnB>
                      <a:noFill/>
                    </a:lnB>
                  </a:tcPr>
                </a:tc>
                <a:extLst>
                  <a:ext uri="{0D108BD9-81ED-4DB2-BD59-A6C34878D82A}">
                    <a16:rowId xmlns:a16="http://schemas.microsoft.com/office/drawing/2014/main" val="1776454534"/>
                  </a:ext>
                </a:extLst>
              </a:tr>
              <a:tr h="190500">
                <a:tc>
                  <a:txBody>
                    <a:bodyPr/>
                    <a:lstStyle/>
                    <a:p>
                      <a:pPr algn="l" fontAlgn="b"/>
                      <a:r>
                        <a:rPr lang="en-US" sz="1900" b="0" i="0" u="none" strike="noStrike">
                          <a:solidFill>
                            <a:srgbClr val="000000"/>
                          </a:solidFill>
                          <a:effectLst/>
                          <a:latin typeface="+mj-lt"/>
                        </a:rPr>
                        <a:t>lnR</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12.87</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12.99</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13.03</a:t>
                      </a:r>
                    </a:p>
                  </a:txBody>
                  <a:tcPr marL="9525" marR="9525" marT="9525" marB="0" anchor="b">
                    <a:lnL>
                      <a:noFill/>
                    </a:lnL>
                    <a:lnR>
                      <a:noFill/>
                    </a:lnR>
                    <a:lnT>
                      <a:noFill/>
                    </a:lnT>
                    <a:lnB>
                      <a:noFill/>
                    </a:lnB>
                  </a:tcPr>
                </a:tc>
                <a:extLst>
                  <a:ext uri="{0D108BD9-81ED-4DB2-BD59-A6C34878D82A}">
                    <a16:rowId xmlns:a16="http://schemas.microsoft.com/office/drawing/2014/main" val="770306731"/>
                  </a:ext>
                </a:extLst>
              </a:tr>
              <a:tr h="190500">
                <a:tc>
                  <a:txBody>
                    <a:bodyPr/>
                    <a:lstStyle/>
                    <a:p>
                      <a:pPr algn="l" fontAlgn="b"/>
                      <a:r>
                        <a:rPr lang="en-US" sz="1900" b="0" i="0" u="none" strike="noStrike">
                          <a:solidFill>
                            <a:srgbClr val="000000"/>
                          </a:solidFill>
                          <a:effectLst/>
                          <a:latin typeface="+mj-lt"/>
                        </a:rPr>
                        <a:t>q_twl</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1.07</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a:solidFill>
                            <a:srgbClr val="000000"/>
                          </a:solidFill>
                          <a:effectLst/>
                          <a:latin typeface="+mj-lt"/>
                        </a:rPr>
                        <a:t>1.19</a:t>
                      </a:r>
                    </a:p>
                  </a:txBody>
                  <a:tcPr marL="9525" marR="9525" marT="9525" marB="0" anchor="b">
                    <a:lnL>
                      <a:noFill/>
                    </a:lnL>
                    <a:lnR>
                      <a:noFill/>
                    </a:lnR>
                    <a:lnT>
                      <a:noFill/>
                    </a:lnT>
                    <a:lnB>
                      <a:noFill/>
                    </a:lnB>
                    <a:solidFill>
                      <a:schemeClr val="accent4">
                        <a:lumMod val="40000"/>
                        <a:lumOff val="60000"/>
                      </a:schemeClr>
                    </a:solidFill>
                  </a:tcPr>
                </a:tc>
                <a:tc>
                  <a:txBody>
                    <a:bodyPr/>
                    <a:lstStyle/>
                    <a:p>
                      <a:pPr algn="ctr" fontAlgn="b"/>
                      <a:r>
                        <a:rPr lang="en-US" sz="1900" b="0" i="0" u="none" strike="noStrike" dirty="0">
                          <a:solidFill>
                            <a:srgbClr val="000000"/>
                          </a:solidFill>
                          <a:effectLst/>
                          <a:latin typeface="+mj-lt"/>
                        </a:rPr>
                        <a:t>1.23</a:t>
                      </a:r>
                    </a:p>
                  </a:txBody>
                  <a:tcPr marL="9525" marR="9525" marT="9525" marB="0" anchor="b">
                    <a:lnL>
                      <a:noFill/>
                    </a:lnL>
                    <a:lnR>
                      <a:noFill/>
                    </a:lnR>
                    <a:lnT>
                      <a:noFill/>
                    </a:lnT>
                    <a:lnB>
                      <a:noFill/>
                    </a:lnB>
                    <a:solidFill>
                      <a:schemeClr val="accent4">
                        <a:lumMod val="40000"/>
                        <a:lumOff val="60000"/>
                      </a:schemeClr>
                    </a:solidFill>
                  </a:tcPr>
                </a:tc>
                <a:extLst>
                  <a:ext uri="{0D108BD9-81ED-4DB2-BD59-A6C34878D82A}">
                    <a16:rowId xmlns:a16="http://schemas.microsoft.com/office/drawing/2014/main" val="967505749"/>
                  </a:ext>
                </a:extLst>
              </a:tr>
              <a:tr h="190500">
                <a:tc>
                  <a:txBody>
                    <a:bodyPr/>
                    <a:lstStyle/>
                    <a:p>
                      <a:pPr algn="l" fontAlgn="b"/>
                      <a:r>
                        <a:rPr lang="en-US" sz="1900" b="0" i="0" u="none" strike="noStrike">
                          <a:solidFill>
                            <a:srgbClr val="000000"/>
                          </a:solidFill>
                          <a:effectLst/>
                          <a:latin typeface="+mj-lt"/>
                        </a:rPr>
                        <a:t>q_ll</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1.06</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1.08</a:t>
                      </a:r>
                    </a:p>
                  </a:txBody>
                  <a:tcPr marL="9525" marR="9525" marT="9525" marB="0" anchor="b">
                    <a:lnL>
                      <a:noFill/>
                    </a:lnL>
                    <a:lnR>
                      <a:noFill/>
                    </a:lnR>
                    <a:lnT>
                      <a:noFill/>
                    </a:lnT>
                    <a:lnB>
                      <a:noFill/>
                    </a:lnB>
                  </a:tcPr>
                </a:tc>
                <a:tc>
                  <a:txBody>
                    <a:bodyPr/>
                    <a:lstStyle/>
                    <a:p>
                      <a:pPr algn="ctr" fontAlgn="b"/>
                      <a:r>
                        <a:rPr lang="en-US" sz="1900" b="0" i="0" u="none" strike="noStrike">
                          <a:solidFill>
                            <a:srgbClr val="000000"/>
                          </a:solidFill>
                          <a:effectLst/>
                          <a:latin typeface="+mj-lt"/>
                        </a:rPr>
                        <a:t>1.11</a:t>
                      </a:r>
                    </a:p>
                  </a:txBody>
                  <a:tcPr marL="9525" marR="9525" marT="9525" marB="0" anchor="b">
                    <a:lnL>
                      <a:noFill/>
                    </a:lnL>
                    <a:lnR>
                      <a:noFill/>
                    </a:lnR>
                    <a:lnT>
                      <a:noFill/>
                    </a:lnT>
                    <a:lnB>
                      <a:noFill/>
                    </a:lnB>
                  </a:tcPr>
                </a:tc>
                <a:extLst>
                  <a:ext uri="{0D108BD9-81ED-4DB2-BD59-A6C34878D82A}">
                    <a16:rowId xmlns:a16="http://schemas.microsoft.com/office/drawing/2014/main" val="859335893"/>
                  </a:ext>
                </a:extLst>
              </a:tr>
              <a:tr h="190500">
                <a:tc>
                  <a:txBody>
                    <a:bodyPr/>
                    <a:lstStyle/>
                    <a:p>
                      <a:pPr algn="l" fontAlgn="b"/>
                      <a:r>
                        <a:rPr lang="en-US" sz="1900" b="0" i="0" u="none" strike="noStrike">
                          <a:solidFill>
                            <a:srgbClr val="000000"/>
                          </a:solidFill>
                          <a:effectLst/>
                          <a:latin typeface="+mj-lt"/>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a:solidFill>
                            <a:srgbClr val="000000"/>
                          </a:solidFill>
                          <a:effectLst/>
                          <a:latin typeface="+mj-lt"/>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900" b="0" i="0" u="none" strike="noStrike" dirty="0">
                          <a:solidFill>
                            <a:srgbClr val="000000"/>
                          </a:solidFill>
                          <a:effectLst/>
                          <a:latin typeface="+mj-lt"/>
                        </a:rPr>
                        <a:t>1.37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9785189"/>
                  </a:ext>
                </a:extLst>
              </a:tr>
            </a:tbl>
          </a:graphicData>
        </a:graphic>
      </p:graphicFrame>
    </p:spTree>
    <p:extLst>
      <p:ext uri="{BB962C8B-B14F-4D97-AF65-F5344CB8AC3E}">
        <p14:creationId xmlns:p14="http://schemas.microsoft.com/office/powerpoint/2010/main" val="164389835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Model: updating ageing error &amp; bias</a:t>
            </a:r>
          </a:p>
        </p:txBody>
      </p:sp>
      <p:sp>
        <p:nvSpPr>
          <p:cNvPr id="5" name="Content Placeholder 4"/>
          <p:cNvSpPr>
            <a:spLocks noGrp="1"/>
          </p:cNvSpPr>
          <p:nvPr>
            <p:ph idx="4294967295"/>
          </p:nvPr>
        </p:nvSpPr>
        <p:spPr>
          <a:xfrm>
            <a:off x="0" y="1157041"/>
            <a:ext cx="12097173" cy="4861757"/>
          </a:xfrm>
          <a:prstGeom prst="rect">
            <a:avLst/>
          </a:prstGeom>
        </p:spPr>
        <p:txBody>
          <a:bodyPr>
            <a:noAutofit/>
          </a:bodyPr>
          <a:lstStyle/>
          <a:p>
            <a:r>
              <a:rPr lang="en-US" sz="2800" dirty="0" smtClean="0"/>
              <a:t>Subtle changes to estimated SSB, smooths out some of the year-classes</a:t>
            </a:r>
            <a:endParaRPr lang="en-US" sz="2800" dirty="0"/>
          </a:p>
          <a:p>
            <a:endParaRPr lang="en-US" sz="2800" dirty="0" smtClean="0"/>
          </a:p>
          <a:p>
            <a:endParaRPr lang="en-US" sz="2800" dirty="0"/>
          </a:p>
          <a:p>
            <a:endParaRPr lang="en-US" sz="2800" dirty="0" smtClean="0"/>
          </a:p>
          <a:p>
            <a:endParaRPr lang="en-US" sz="2800" dirty="0"/>
          </a:p>
          <a:p>
            <a:endParaRPr lang="en-US" sz="2800" dirty="0" smtClean="0"/>
          </a:p>
          <a:p>
            <a:pPr marL="0" indent="0">
              <a:buNone/>
            </a:pPr>
            <a:endParaRPr lang="en-US" sz="2800" dirty="0" smtClean="0"/>
          </a:p>
          <a:p>
            <a:r>
              <a:rPr lang="en-US" sz="2800" b="1" u="sng" dirty="0">
                <a:solidFill>
                  <a:schemeClr val="accent2">
                    <a:lumMod val="75000"/>
                  </a:schemeClr>
                </a:solidFill>
              </a:rPr>
              <a:t>Recommend</a:t>
            </a:r>
            <a:r>
              <a:rPr lang="en-US" sz="2800" dirty="0"/>
              <a:t> updating ageing </a:t>
            </a:r>
            <a:r>
              <a:rPr lang="en-US" sz="2800" dirty="0" smtClean="0"/>
              <a:t>error &amp; bias in model </a:t>
            </a:r>
            <a:r>
              <a:rPr lang="en-US" sz="2800" b="1" u="sng" dirty="0">
                <a:solidFill>
                  <a:schemeClr val="accent5">
                    <a:lumMod val="75000"/>
                  </a:schemeClr>
                </a:solidFill>
              </a:rPr>
              <a:t>2019.1d</a:t>
            </a:r>
          </a:p>
          <a:p>
            <a:endParaRPr lang="en-US" sz="2800" b="1" dirty="0">
              <a:solidFill>
                <a:schemeClr val="accent6">
                  <a:lumMod val="75000"/>
                </a:schemeClr>
              </a:solidFill>
            </a:endParaRPr>
          </a:p>
          <a:p>
            <a:pPr marL="0" indent="0">
              <a:buNone/>
            </a:pPr>
            <a:endParaRPr lang="en-US" sz="2800" b="1" u="sng" dirty="0" smtClean="0">
              <a:solidFill>
                <a:schemeClr val="accent5">
                  <a:lumMod val="75000"/>
                </a:schemeClr>
              </a:solidFill>
            </a:endParaRPr>
          </a:p>
        </p:txBody>
      </p:sp>
      <p:pic>
        <p:nvPicPr>
          <p:cNvPr id="3" name="Picture 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9078"/>
          <a:stretch/>
        </p:blipFill>
        <p:spPr>
          <a:xfrm>
            <a:off x="760494" y="1880850"/>
            <a:ext cx="5359452" cy="3748426"/>
          </a:xfrm>
          <a:prstGeom prst="rect">
            <a:avLst/>
          </a:prstGeom>
        </p:spPr>
      </p:pic>
      <p:pic>
        <p:nvPicPr>
          <p:cNvPr id="2" name="Picture 1"/>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9458"/>
          <a:stretch/>
        </p:blipFill>
        <p:spPr>
          <a:xfrm>
            <a:off x="6119946" y="1880850"/>
            <a:ext cx="5354671" cy="3729375"/>
          </a:xfrm>
          <a:prstGeom prst="rect">
            <a:avLst/>
          </a:prstGeom>
        </p:spPr>
      </p:pic>
    </p:spTree>
    <p:extLst>
      <p:ext uri="{BB962C8B-B14F-4D97-AF65-F5344CB8AC3E}">
        <p14:creationId xmlns:p14="http://schemas.microsoft.com/office/powerpoint/2010/main" val="92139189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Fishery length comp investigations</a:t>
            </a:r>
            <a:endParaRPr lang="en-US" dirty="0"/>
          </a:p>
        </p:txBody>
      </p:sp>
      <p:sp>
        <p:nvSpPr>
          <p:cNvPr id="5" name="Content Placeholder 4"/>
          <p:cNvSpPr>
            <a:spLocks noGrp="1"/>
          </p:cNvSpPr>
          <p:nvPr>
            <p:ph idx="4294967295"/>
          </p:nvPr>
        </p:nvSpPr>
        <p:spPr>
          <a:xfrm>
            <a:off x="0" y="1554163"/>
            <a:ext cx="11643360" cy="4351337"/>
          </a:xfrm>
          <a:prstGeom prst="rect">
            <a:avLst/>
          </a:prstGeom>
        </p:spPr>
        <p:txBody>
          <a:bodyPr/>
          <a:lstStyle/>
          <a:p>
            <a:r>
              <a:rPr lang="en-US" sz="2800" dirty="0" smtClean="0"/>
              <a:t>In process of code redevelopment, took time to evaluate how fishery length comps computed</a:t>
            </a:r>
          </a:p>
          <a:p>
            <a:r>
              <a:rPr lang="en-US" sz="2800" dirty="0" smtClean="0"/>
              <a:t>Reminder: have been having issue with increasing variability in recent data, particularly Pot fishery length comps</a:t>
            </a:r>
          </a:p>
          <a:p>
            <a:r>
              <a:rPr lang="en-US" sz="2800" dirty="0" smtClean="0"/>
              <a:t>First, will walk through how fishery length comps are computed</a:t>
            </a:r>
          </a:p>
          <a:p>
            <a:r>
              <a:rPr lang="en-US" sz="2800" dirty="0"/>
              <a:t>2 expansion methods used in GOA </a:t>
            </a:r>
            <a:r>
              <a:rPr lang="en-US" sz="2800" dirty="0" err="1"/>
              <a:t>Pcod</a:t>
            </a:r>
            <a:r>
              <a:rPr lang="en-US" sz="2800" dirty="0"/>
              <a:t> assessment:</a:t>
            </a:r>
          </a:p>
          <a:p>
            <a:pPr lvl="1"/>
            <a:r>
              <a:rPr lang="en-US" sz="2800" dirty="0"/>
              <a:t>Pre-1991 (includes foreign data)</a:t>
            </a:r>
          </a:p>
          <a:p>
            <a:pPr lvl="1"/>
            <a:r>
              <a:rPr lang="en-US" sz="2800" dirty="0"/>
              <a:t>Post-1991 (domestic data only</a:t>
            </a:r>
            <a:r>
              <a:rPr lang="en-US" sz="2800" dirty="0" smtClean="0"/>
              <a:t>)</a:t>
            </a:r>
            <a:endParaRPr lang="en-US" sz="2800" dirty="0"/>
          </a:p>
        </p:txBody>
      </p:sp>
    </p:spTree>
    <p:extLst>
      <p:ext uri="{BB962C8B-B14F-4D97-AF65-F5344CB8AC3E}">
        <p14:creationId xmlns:p14="http://schemas.microsoft.com/office/powerpoint/2010/main" val="228845724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Fishery length comp overview</a:t>
            </a:r>
            <a:endParaRPr lang="en-US" dirty="0"/>
          </a:p>
        </p:txBody>
      </p:sp>
      <p:sp>
        <p:nvSpPr>
          <p:cNvPr id="5" name="Content Placeholder 4"/>
          <p:cNvSpPr>
            <a:spLocks noGrp="1"/>
          </p:cNvSpPr>
          <p:nvPr>
            <p:ph idx="4294967295"/>
          </p:nvPr>
        </p:nvSpPr>
        <p:spPr>
          <a:xfrm>
            <a:off x="0" y="1845417"/>
            <a:ext cx="10911840" cy="4351337"/>
          </a:xfrm>
          <a:prstGeom prst="rect">
            <a:avLst/>
          </a:prstGeom>
        </p:spPr>
        <p:txBody>
          <a:bodyPr>
            <a:noAutofit/>
          </a:bodyPr>
          <a:lstStyle/>
          <a:p>
            <a:r>
              <a:rPr lang="en-US" sz="2800" dirty="0" smtClean="0"/>
              <a:t>Pre-1991:</a:t>
            </a:r>
          </a:p>
          <a:p>
            <a:pPr lvl="1"/>
            <a:r>
              <a:rPr lang="en-US" sz="2800" dirty="0" smtClean="0"/>
              <a:t>Computes weighted length frequencies at haul level for foreign and domestic separately (weighted by extrapolated number in haul)</a:t>
            </a:r>
          </a:p>
          <a:p>
            <a:pPr lvl="1"/>
            <a:r>
              <a:rPr lang="en-US" sz="2800" dirty="0" smtClean="0"/>
              <a:t>Sums across foreign and domestic weighted length frequencies at year-gear level, standardizes</a:t>
            </a:r>
          </a:p>
        </p:txBody>
      </p:sp>
    </p:spTree>
    <p:extLst>
      <p:ext uri="{BB962C8B-B14F-4D97-AF65-F5344CB8AC3E}">
        <p14:creationId xmlns:p14="http://schemas.microsoft.com/office/powerpoint/2010/main" val="1969430582"/>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Background</a:t>
            </a:r>
            <a:endParaRPr lang="en-US" dirty="0"/>
          </a:p>
        </p:txBody>
      </p:sp>
      <p:sp>
        <p:nvSpPr>
          <p:cNvPr id="5" name="Content Placeholder 4"/>
          <p:cNvSpPr>
            <a:spLocks noGrp="1"/>
          </p:cNvSpPr>
          <p:nvPr>
            <p:ph idx="4294967295"/>
          </p:nvPr>
        </p:nvSpPr>
        <p:spPr>
          <a:xfrm>
            <a:off x="0" y="1473200"/>
            <a:ext cx="10515600" cy="4351338"/>
          </a:xfrm>
          <a:prstGeom prst="rect">
            <a:avLst/>
          </a:prstGeom>
        </p:spPr>
        <p:txBody>
          <a:bodyPr>
            <a:normAutofit/>
          </a:bodyPr>
          <a:lstStyle/>
          <a:p>
            <a:r>
              <a:rPr lang="en-US" sz="2800" dirty="0" smtClean="0"/>
              <a:t>Vision for this year was to clean/redevelop input data scripts to then work on modelling analyses</a:t>
            </a:r>
          </a:p>
          <a:p>
            <a:r>
              <a:rPr lang="en-US" sz="2800" dirty="0" smtClean="0"/>
              <a:t>As you’ll soon see, redevelopment of data scripts hit some bumps that required a bit of attention – took much longer than anticipated</a:t>
            </a:r>
          </a:p>
          <a:p>
            <a:r>
              <a:rPr lang="en-US" sz="2800" dirty="0" smtClean="0"/>
              <a:t>Data code redeveloped, streamlined, and documented</a:t>
            </a:r>
          </a:p>
          <a:p>
            <a:pPr lvl="1"/>
            <a:r>
              <a:rPr lang="en-US" sz="2800" dirty="0" smtClean="0"/>
              <a:t>A number of redundancies and dead ends removed</a:t>
            </a:r>
          </a:p>
          <a:p>
            <a:pPr lvl="1"/>
            <a:r>
              <a:rPr lang="en-US" sz="2800" dirty="0" smtClean="0"/>
              <a:t>Resulted in reduction of the number of lines of code and ~30% reduction in run time (8 </a:t>
            </a:r>
            <a:r>
              <a:rPr lang="en-US" sz="2800" dirty="0"/>
              <a:t>min vs </a:t>
            </a:r>
            <a:r>
              <a:rPr lang="en-US" sz="2800" dirty="0" smtClean="0"/>
              <a:t>12 min)</a:t>
            </a:r>
            <a:endParaRPr lang="en-US" sz="2800" dirty="0"/>
          </a:p>
          <a:p>
            <a:endParaRPr lang="en-US" sz="2800" dirty="0"/>
          </a:p>
        </p:txBody>
      </p:sp>
    </p:spTree>
    <p:extLst>
      <p:ext uri="{BB962C8B-B14F-4D97-AF65-F5344CB8AC3E}">
        <p14:creationId xmlns:p14="http://schemas.microsoft.com/office/powerpoint/2010/main" val="208777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Fishery length comp overview</a:t>
            </a:r>
            <a:endParaRPr lang="en-US" dirty="0"/>
          </a:p>
        </p:txBody>
      </p:sp>
      <p:sp>
        <p:nvSpPr>
          <p:cNvPr id="5" name="Content Placeholder 4"/>
          <p:cNvSpPr>
            <a:spLocks noGrp="1"/>
          </p:cNvSpPr>
          <p:nvPr>
            <p:ph idx="4294967295"/>
          </p:nvPr>
        </p:nvSpPr>
        <p:spPr>
          <a:xfrm>
            <a:off x="0" y="1378057"/>
            <a:ext cx="10911840" cy="4351337"/>
          </a:xfrm>
          <a:prstGeom prst="rect">
            <a:avLst/>
          </a:prstGeom>
        </p:spPr>
        <p:txBody>
          <a:bodyPr>
            <a:noAutofit/>
          </a:bodyPr>
          <a:lstStyle/>
          <a:p>
            <a:r>
              <a:rPr lang="en-US" sz="2800" dirty="0" smtClean="0"/>
              <a:t>Post-1991</a:t>
            </a:r>
            <a:r>
              <a:rPr lang="en-US" sz="2800" dirty="0"/>
              <a:t>:</a:t>
            </a:r>
          </a:p>
          <a:p>
            <a:pPr lvl="1"/>
            <a:r>
              <a:rPr lang="en-US" sz="2800" dirty="0"/>
              <a:t>Computes weighted length frequency in a haul across area and gear within each week (weighted by extrapolated number in haul)</a:t>
            </a:r>
          </a:p>
          <a:p>
            <a:pPr lvl="1"/>
            <a:r>
              <a:rPr lang="en-US" sz="2800" dirty="0"/>
              <a:t>Sums weighted length frequency within hauls to week-area-gear</a:t>
            </a:r>
            <a:r>
              <a:rPr lang="en-US" sz="2800" b="1" dirty="0"/>
              <a:t> </a:t>
            </a:r>
            <a:r>
              <a:rPr lang="en-US" sz="2800" dirty="0"/>
              <a:t>level, weights by proportion of catch within each week-area-gear / catch by year-gear (catch in tons)</a:t>
            </a:r>
          </a:p>
          <a:p>
            <a:pPr lvl="1"/>
            <a:r>
              <a:rPr lang="en-US" sz="2800" dirty="0"/>
              <a:t>Sums to trimester-area-gear, fills in State data where there is no Federal data</a:t>
            </a:r>
          </a:p>
          <a:p>
            <a:pPr lvl="1"/>
            <a:r>
              <a:rPr lang="en-US" sz="2800" dirty="0"/>
              <a:t>Sums to year-gear, standardizes</a:t>
            </a:r>
          </a:p>
          <a:p>
            <a:endParaRPr lang="en-US" sz="2800" dirty="0" smtClean="0"/>
          </a:p>
        </p:txBody>
      </p:sp>
    </p:spTree>
    <p:extLst>
      <p:ext uri="{BB962C8B-B14F-4D97-AF65-F5344CB8AC3E}">
        <p14:creationId xmlns:p14="http://schemas.microsoft.com/office/powerpoint/2010/main" val="263680353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820525" cy="1325563"/>
          </a:xfrm>
          <a:prstGeom prst="rect">
            <a:avLst/>
          </a:prstGeom>
        </p:spPr>
        <p:txBody>
          <a:bodyPr/>
          <a:lstStyle/>
          <a:p>
            <a:r>
              <a:rPr lang="en-US" dirty="0" smtClean="0"/>
              <a:t>Fishery length comp investigations: filtering</a:t>
            </a:r>
            <a:endParaRPr lang="en-US" dirty="0"/>
          </a:p>
        </p:txBody>
      </p:sp>
      <p:sp>
        <p:nvSpPr>
          <p:cNvPr id="5" name="Content Placeholder 4"/>
          <p:cNvSpPr>
            <a:spLocks noGrp="1"/>
          </p:cNvSpPr>
          <p:nvPr>
            <p:ph idx="4294967295"/>
          </p:nvPr>
        </p:nvSpPr>
        <p:spPr>
          <a:xfrm>
            <a:off x="-1" y="1330643"/>
            <a:ext cx="10791825" cy="4351337"/>
          </a:xfrm>
          <a:prstGeom prst="rect">
            <a:avLst/>
          </a:prstGeom>
        </p:spPr>
        <p:txBody>
          <a:bodyPr/>
          <a:lstStyle/>
          <a:p>
            <a:r>
              <a:rPr lang="en-US" sz="2800" dirty="0" smtClean="0"/>
              <a:t>Post-91 data filtering: &gt;10 per haul: proportion of hauls removed:</a:t>
            </a:r>
          </a:p>
        </p:txBody>
      </p:sp>
      <p:graphicFrame>
        <p:nvGraphicFramePr>
          <p:cNvPr id="3" name="Table 2"/>
          <p:cNvGraphicFramePr>
            <a:graphicFrameLocks noGrp="1"/>
          </p:cNvGraphicFramePr>
          <p:nvPr>
            <p:extLst>
              <p:ext uri="{D42A27DB-BD31-4B8C-83A1-F6EECF244321}">
                <p14:modId xmlns:p14="http://schemas.microsoft.com/office/powerpoint/2010/main" val="1771368374"/>
              </p:ext>
            </p:extLst>
          </p:nvPr>
        </p:nvGraphicFramePr>
        <p:xfrm>
          <a:off x="2904606" y="1970706"/>
          <a:ext cx="5102572" cy="4278118"/>
        </p:xfrm>
        <a:graphic>
          <a:graphicData uri="http://schemas.openxmlformats.org/drawingml/2006/table">
            <a:tbl>
              <a:tblPr/>
              <a:tblGrid>
                <a:gridCol w="1825899">
                  <a:extLst>
                    <a:ext uri="{9D8B030D-6E8A-4147-A177-3AD203B41FA5}">
                      <a16:colId xmlns:a16="http://schemas.microsoft.com/office/drawing/2014/main" val="120305705"/>
                    </a:ext>
                  </a:extLst>
                </a:gridCol>
                <a:gridCol w="1464334">
                  <a:extLst>
                    <a:ext uri="{9D8B030D-6E8A-4147-A177-3AD203B41FA5}">
                      <a16:colId xmlns:a16="http://schemas.microsoft.com/office/drawing/2014/main" val="1645001169"/>
                    </a:ext>
                  </a:extLst>
                </a:gridCol>
                <a:gridCol w="799960">
                  <a:extLst>
                    <a:ext uri="{9D8B030D-6E8A-4147-A177-3AD203B41FA5}">
                      <a16:colId xmlns:a16="http://schemas.microsoft.com/office/drawing/2014/main" val="1141721784"/>
                    </a:ext>
                  </a:extLst>
                </a:gridCol>
                <a:gridCol w="1012379">
                  <a:extLst>
                    <a:ext uri="{9D8B030D-6E8A-4147-A177-3AD203B41FA5}">
                      <a16:colId xmlns:a16="http://schemas.microsoft.com/office/drawing/2014/main" val="451919032"/>
                    </a:ext>
                  </a:extLst>
                </a:gridCol>
              </a:tblGrid>
              <a:tr h="322385">
                <a:tc>
                  <a:txBody>
                    <a:bodyPr/>
                    <a:lstStyle/>
                    <a:p>
                      <a:pPr algn="ctr" fontAlgn="b"/>
                      <a:r>
                        <a:rPr lang="en-US" sz="2100" b="0" i="0" u="none" strike="noStrike">
                          <a:solidFill>
                            <a:srgbClr val="000000"/>
                          </a:solidFill>
                          <a:effectLst/>
                          <a:latin typeface="+mj-lt"/>
                        </a:rPr>
                        <a:t> </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Longline</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Pot</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Trawl</a:t>
                      </a:r>
                    </a:p>
                  </a:txBody>
                  <a:tcPr marL="9046" marR="9046" marT="904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029063"/>
                  </a:ext>
                </a:extLst>
              </a:tr>
              <a:tr h="322385">
                <a:tc>
                  <a:txBody>
                    <a:bodyPr/>
                    <a:lstStyle/>
                    <a:p>
                      <a:pPr algn="r" fontAlgn="b"/>
                      <a:r>
                        <a:rPr lang="en-US" sz="2100" b="0" i="0" u="none" strike="noStrike">
                          <a:solidFill>
                            <a:srgbClr val="000000"/>
                          </a:solidFill>
                          <a:effectLst/>
                          <a:latin typeface="+mj-lt"/>
                        </a:rPr>
                        <a:t>1991-2012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mj-lt"/>
                        </a:rPr>
                        <a:t>2%</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5A8AC6"/>
                    </a:solidFill>
                  </a:tcPr>
                </a:tc>
                <a:tc>
                  <a:txBody>
                    <a:bodyPr/>
                    <a:lstStyle/>
                    <a:p>
                      <a:pPr algn="ctr" fontAlgn="b"/>
                      <a:r>
                        <a:rPr lang="en-US" sz="2100" b="0" i="0" u="none" strike="noStrike">
                          <a:solidFill>
                            <a:srgbClr val="000000"/>
                          </a:solidFill>
                          <a:effectLst/>
                          <a:latin typeface="+mj-lt"/>
                        </a:rPr>
                        <a:t>4%</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7AA0D1"/>
                    </a:solidFill>
                  </a:tcPr>
                </a:tc>
                <a:tc>
                  <a:txBody>
                    <a:bodyPr/>
                    <a:lstStyle/>
                    <a:p>
                      <a:pPr algn="ctr" fontAlgn="b"/>
                      <a:r>
                        <a:rPr lang="en-US" sz="2100" b="0" i="0" u="none" strike="noStrike">
                          <a:solidFill>
                            <a:srgbClr val="000000"/>
                          </a:solidFill>
                          <a:effectLst/>
                          <a:latin typeface="+mj-lt"/>
                        </a:rPr>
                        <a:t>3%</a:t>
                      </a:r>
                    </a:p>
                  </a:txBody>
                  <a:tcPr marL="9046" marR="9046" marT="9046" marB="0" anchor="b">
                    <a:lnL>
                      <a:noFill/>
                    </a:lnL>
                    <a:lnR>
                      <a:noFill/>
                    </a:lnR>
                    <a:lnT w="6350" cap="flat" cmpd="sng" algn="ctr">
                      <a:solidFill>
                        <a:srgbClr val="000000"/>
                      </a:solidFill>
                      <a:prstDash val="solid"/>
                      <a:round/>
                      <a:headEnd type="none" w="med" len="med"/>
                      <a:tailEnd type="none" w="med" len="med"/>
                    </a:lnT>
                    <a:lnB>
                      <a:noFill/>
                    </a:lnB>
                    <a:solidFill>
                      <a:srgbClr val="6A95CB"/>
                    </a:solidFill>
                  </a:tcPr>
                </a:tc>
                <a:extLst>
                  <a:ext uri="{0D108BD9-81ED-4DB2-BD59-A6C34878D82A}">
                    <a16:rowId xmlns:a16="http://schemas.microsoft.com/office/drawing/2014/main" val="3701827225"/>
                  </a:ext>
                </a:extLst>
              </a:tr>
              <a:tr h="322385">
                <a:tc>
                  <a:txBody>
                    <a:bodyPr/>
                    <a:lstStyle/>
                    <a:p>
                      <a:pPr algn="r" fontAlgn="b"/>
                      <a:r>
                        <a:rPr lang="en-US" sz="2100" b="0" i="0" u="none" strike="noStrike">
                          <a:solidFill>
                            <a:srgbClr val="000000"/>
                          </a:solidFill>
                          <a:effectLst/>
                          <a:latin typeface="+mj-lt"/>
                        </a:rPr>
                        <a:t>2013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mj-lt"/>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mj-lt"/>
                        </a:rPr>
                        <a:t>2%</a:t>
                      </a:r>
                    </a:p>
                  </a:txBody>
                  <a:tcPr marL="9046" marR="9046" marT="9046" marB="0" anchor="b">
                    <a:lnL>
                      <a:noFill/>
                    </a:lnL>
                    <a:lnR>
                      <a:noFill/>
                    </a:lnR>
                    <a:lnT>
                      <a:noFill/>
                    </a:lnT>
                    <a:lnB>
                      <a:noFill/>
                    </a:lnB>
                    <a:solidFill>
                      <a:srgbClr val="5A8AC6"/>
                    </a:solidFill>
                  </a:tcPr>
                </a:tc>
                <a:extLst>
                  <a:ext uri="{0D108BD9-81ED-4DB2-BD59-A6C34878D82A}">
                    <a16:rowId xmlns:a16="http://schemas.microsoft.com/office/drawing/2014/main" val="1716225476"/>
                  </a:ext>
                </a:extLst>
              </a:tr>
              <a:tr h="322385">
                <a:tc>
                  <a:txBody>
                    <a:bodyPr/>
                    <a:lstStyle/>
                    <a:p>
                      <a:pPr algn="r" fontAlgn="b"/>
                      <a:r>
                        <a:rPr lang="en-US" sz="2100" b="0" i="0" u="none" strike="noStrike">
                          <a:solidFill>
                            <a:srgbClr val="000000"/>
                          </a:solidFill>
                          <a:effectLst/>
                          <a:latin typeface="+mj-lt"/>
                        </a:rPr>
                        <a:t>2014</a:t>
                      </a:r>
                    </a:p>
                  </a:txBody>
                  <a:tcPr marL="9046" marR="9046" marT="9046"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dirty="0">
                          <a:solidFill>
                            <a:srgbClr val="000000"/>
                          </a:solidFill>
                          <a:effectLst/>
                          <a:latin typeface="+mj-lt"/>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mj-lt"/>
                        </a:rPr>
                        <a:t>5%</a:t>
                      </a:r>
                    </a:p>
                  </a:txBody>
                  <a:tcPr marL="9046" marR="9046" marT="9046" marB="0" anchor="b">
                    <a:lnL>
                      <a:noFill/>
                    </a:lnL>
                    <a:lnR>
                      <a:noFill/>
                    </a:lnR>
                    <a:lnT>
                      <a:noFill/>
                    </a:lnT>
                    <a:lnB>
                      <a:noFill/>
                    </a:lnB>
                    <a:solidFill>
                      <a:srgbClr val="8AACD7"/>
                    </a:solidFill>
                  </a:tcPr>
                </a:tc>
                <a:extLst>
                  <a:ext uri="{0D108BD9-81ED-4DB2-BD59-A6C34878D82A}">
                    <a16:rowId xmlns:a16="http://schemas.microsoft.com/office/drawing/2014/main" val="2128639020"/>
                  </a:ext>
                </a:extLst>
              </a:tr>
              <a:tr h="322385">
                <a:tc>
                  <a:txBody>
                    <a:bodyPr/>
                    <a:lstStyle/>
                    <a:p>
                      <a:pPr algn="r" fontAlgn="b"/>
                      <a:r>
                        <a:rPr lang="en-US" sz="2100" b="0" i="0" u="none" strike="noStrike">
                          <a:solidFill>
                            <a:srgbClr val="000000"/>
                          </a:solidFill>
                          <a:effectLst/>
                          <a:latin typeface="+mj-lt"/>
                        </a:rPr>
                        <a:t>2015</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5%</a:t>
                      </a:r>
                    </a:p>
                  </a:txBody>
                  <a:tcPr marL="9046" marR="9046" marT="9046" marB="0" anchor="b">
                    <a:lnL>
                      <a:noFill/>
                    </a:lnL>
                    <a:lnR>
                      <a:noFill/>
                    </a:lnR>
                    <a:lnT>
                      <a:noFill/>
                    </a:lnT>
                    <a:lnB>
                      <a:noFill/>
                    </a:lnB>
                    <a:solidFill>
                      <a:srgbClr val="8AACD7"/>
                    </a:solidFill>
                  </a:tcPr>
                </a:tc>
                <a:tc>
                  <a:txBody>
                    <a:bodyPr/>
                    <a:lstStyle/>
                    <a:p>
                      <a:pPr algn="ctr" fontAlgn="b"/>
                      <a:r>
                        <a:rPr lang="en-US" sz="2100" b="0" i="0" u="none" strike="noStrike">
                          <a:solidFill>
                            <a:srgbClr val="000000"/>
                          </a:solidFill>
                          <a:effectLst/>
                          <a:latin typeface="+mj-lt"/>
                        </a:rPr>
                        <a:t>8%</a:t>
                      </a:r>
                    </a:p>
                  </a:txBody>
                  <a:tcPr marL="9046" marR="9046" marT="9046" marB="0" anchor="b">
                    <a:lnL>
                      <a:noFill/>
                    </a:lnL>
                    <a:lnR>
                      <a:noFill/>
                    </a:lnR>
                    <a:lnT>
                      <a:noFill/>
                    </a:lnT>
                    <a:lnB>
                      <a:noFill/>
                    </a:lnB>
                    <a:solidFill>
                      <a:srgbClr val="BBCEE8"/>
                    </a:solidFill>
                  </a:tcPr>
                </a:tc>
                <a:tc>
                  <a:txBody>
                    <a:bodyPr/>
                    <a:lstStyle/>
                    <a:p>
                      <a:pPr algn="ctr" fontAlgn="b"/>
                      <a:r>
                        <a:rPr lang="en-US" sz="2100" b="0" i="0" u="none" strike="noStrike">
                          <a:solidFill>
                            <a:srgbClr val="000000"/>
                          </a:solidFill>
                          <a:effectLst/>
                          <a:latin typeface="+mj-lt"/>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4260796897"/>
                  </a:ext>
                </a:extLst>
              </a:tr>
              <a:tr h="322385">
                <a:tc>
                  <a:txBody>
                    <a:bodyPr/>
                    <a:lstStyle/>
                    <a:p>
                      <a:pPr algn="r" fontAlgn="b"/>
                      <a:r>
                        <a:rPr lang="en-US" sz="2100" b="0" i="0" u="none" strike="noStrike">
                          <a:solidFill>
                            <a:srgbClr val="000000"/>
                          </a:solidFill>
                          <a:effectLst/>
                          <a:latin typeface="+mj-lt"/>
                        </a:rPr>
                        <a:t>2016</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a:t>
                      </a:r>
                    </a:p>
                  </a:txBody>
                  <a:tcPr marL="9046" marR="9046" marT="9046" marB="0" anchor="b">
                    <a:lnL>
                      <a:noFill/>
                    </a:lnL>
                    <a:lnR>
                      <a:noFill/>
                    </a:lnR>
                    <a:lnT>
                      <a:noFill/>
                    </a:lnT>
                    <a:lnB>
                      <a:noFill/>
                    </a:lnB>
                    <a:solidFill>
                      <a:srgbClr val="FCFAFD"/>
                    </a:solidFill>
                  </a:tcPr>
                </a:tc>
                <a:tc>
                  <a:txBody>
                    <a:bodyPr/>
                    <a:lstStyle/>
                    <a:p>
                      <a:pPr algn="ctr" fontAlgn="b"/>
                      <a:r>
                        <a:rPr lang="en-US" sz="2100" b="0" i="0" u="none" strike="noStrike">
                          <a:solidFill>
                            <a:srgbClr val="000000"/>
                          </a:solidFill>
                          <a:effectLst/>
                          <a:latin typeface="+mj-lt"/>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mj-lt"/>
                        </a:rPr>
                        <a:t>4%</a:t>
                      </a:r>
                    </a:p>
                  </a:txBody>
                  <a:tcPr marL="9046" marR="9046" marT="9046" marB="0" anchor="b">
                    <a:lnL>
                      <a:noFill/>
                    </a:lnL>
                    <a:lnR>
                      <a:noFill/>
                    </a:lnR>
                    <a:lnT>
                      <a:noFill/>
                    </a:lnT>
                    <a:lnB>
                      <a:noFill/>
                    </a:lnB>
                    <a:solidFill>
                      <a:srgbClr val="7AA0D1"/>
                    </a:solidFill>
                  </a:tcPr>
                </a:tc>
                <a:extLst>
                  <a:ext uri="{0D108BD9-81ED-4DB2-BD59-A6C34878D82A}">
                    <a16:rowId xmlns:a16="http://schemas.microsoft.com/office/drawing/2014/main" val="1521283386"/>
                  </a:ext>
                </a:extLst>
              </a:tr>
              <a:tr h="322385">
                <a:tc>
                  <a:txBody>
                    <a:bodyPr/>
                    <a:lstStyle/>
                    <a:p>
                      <a:pPr algn="r" fontAlgn="b"/>
                      <a:r>
                        <a:rPr lang="en-US" sz="2100" b="0" i="0" u="none" strike="noStrike">
                          <a:solidFill>
                            <a:srgbClr val="000000"/>
                          </a:solidFill>
                          <a:effectLst/>
                          <a:latin typeface="+mj-lt"/>
                        </a:rPr>
                        <a:t>2017</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mj-lt"/>
                        </a:rPr>
                        <a:t>12%</a:t>
                      </a:r>
                    </a:p>
                  </a:txBody>
                  <a:tcPr marL="9046" marR="9046" marT="9046" marB="0" anchor="b">
                    <a:lnL>
                      <a:noFill/>
                    </a:lnL>
                    <a:lnR>
                      <a:noFill/>
                    </a:lnR>
                    <a:lnT>
                      <a:noFill/>
                    </a:lnT>
                    <a:lnB>
                      <a:noFill/>
                    </a:lnB>
                    <a:solidFill>
                      <a:srgbClr val="FCFCFF"/>
                    </a:solidFill>
                  </a:tcPr>
                </a:tc>
                <a:tc>
                  <a:txBody>
                    <a:bodyPr/>
                    <a:lstStyle/>
                    <a:p>
                      <a:pPr algn="ctr" fontAlgn="b"/>
                      <a:r>
                        <a:rPr lang="en-US" sz="2100" b="0" i="0" u="none" strike="noStrike">
                          <a:solidFill>
                            <a:srgbClr val="000000"/>
                          </a:solidFill>
                          <a:effectLst/>
                          <a:latin typeface="+mj-lt"/>
                        </a:rPr>
                        <a:t>20%</a:t>
                      </a:r>
                    </a:p>
                  </a:txBody>
                  <a:tcPr marL="9046" marR="9046" marT="9046" marB="0" anchor="b">
                    <a:lnL>
                      <a:noFill/>
                    </a:lnL>
                    <a:lnR>
                      <a:noFill/>
                    </a:lnR>
                    <a:lnT>
                      <a:noFill/>
                    </a:lnT>
                    <a:lnB>
                      <a:noFill/>
                    </a:lnB>
                    <a:solidFill>
                      <a:srgbClr val="FCEBEE"/>
                    </a:solidFill>
                  </a:tcPr>
                </a:tc>
                <a:extLst>
                  <a:ext uri="{0D108BD9-81ED-4DB2-BD59-A6C34878D82A}">
                    <a16:rowId xmlns:a16="http://schemas.microsoft.com/office/drawing/2014/main" val="3052747285"/>
                  </a:ext>
                </a:extLst>
              </a:tr>
              <a:tr h="322385">
                <a:tc>
                  <a:txBody>
                    <a:bodyPr/>
                    <a:lstStyle/>
                    <a:p>
                      <a:pPr algn="r" fontAlgn="b"/>
                      <a:r>
                        <a:rPr lang="en-US" sz="2100" b="0" i="0" u="none" strike="noStrike">
                          <a:solidFill>
                            <a:srgbClr val="000000"/>
                          </a:solidFill>
                          <a:effectLst/>
                          <a:latin typeface="+mj-lt"/>
                        </a:rPr>
                        <a:t>2018</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23%</a:t>
                      </a:r>
                    </a:p>
                  </a:txBody>
                  <a:tcPr marL="9046" marR="9046" marT="9046" marB="0" anchor="b">
                    <a:lnL>
                      <a:noFill/>
                    </a:lnL>
                    <a:lnR>
                      <a:noFill/>
                    </a:lnR>
                    <a:lnT>
                      <a:noFill/>
                    </a:lnT>
                    <a:lnB>
                      <a:noFill/>
                    </a:lnB>
                    <a:solidFill>
                      <a:srgbClr val="FCE4E7"/>
                    </a:solidFill>
                  </a:tcPr>
                </a:tc>
                <a:tc>
                  <a:txBody>
                    <a:bodyPr/>
                    <a:lstStyle/>
                    <a:p>
                      <a:pPr algn="ctr" fontAlgn="b"/>
                      <a:r>
                        <a:rPr lang="en-US" sz="2100" b="0" i="0" u="none" strike="noStrike">
                          <a:solidFill>
                            <a:srgbClr val="000000"/>
                          </a:solidFill>
                          <a:effectLst/>
                          <a:latin typeface="+mj-lt"/>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mj-lt"/>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1948606518"/>
                  </a:ext>
                </a:extLst>
              </a:tr>
              <a:tr h="322385">
                <a:tc>
                  <a:txBody>
                    <a:bodyPr/>
                    <a:lstStyle/>
                    <a:p>
                      <a:pPr algn="r" fontAlgn="b"/>
                      <a:r>
                        <a:rPr lang="en-US" sz="2100" b="0" i="0" u="none" strike="noStrike">
                          <a:solidFill>
                            <a:srgbClr val="000000"/>
                          </a:solidFill>
                          <a:effectLst/>
                          <a:latin typeface="+mj-lt"/>
                        </a:rPr>
                        <a:t>2019</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22%</a:t>
                      </a:r>
                    </a:p>
                  </a:txBody>
                  <a:tcPr marL="9046" marR="9046" marT="9046" marB="0" anchor="b">
                    <a:lnL>
                      <a:noFill/>
                    </a:lnL>
                    <a:lnR>
                      <a:noFill/>
                    </a:lnR>
                    <a:lnT>
                      <a:noFill/>
                    </a:lnT>
                    <a:lnB>
                      <a:noFill/>
                    </a:lnB>
                    <a:solidFill>
                      <a:srgbClr val="FCE7E9"/>
                    </a:solidFill>
                  </a:tcPr>
                </a:tc>
                <a:tc>
                  <a:txBody>
                    <a:bodyPr/>
                    <a:lstStyle/>
                    <a:p>
                      <a:pPr algn="ctr" fontAlgn="b"/>
                      <a:r>
                        <a:rPr lang="en-US" sz="2100" b="0" i="0" u="none" strike="noStrike">
                          <a:solidFill>
                            <a:srgbClr val="000000"/>
                          </a:solidFill>
                          <a:effectLst/>
                          <a:latin typeface="+mj-lt"/>
                        </a:rPr>
                        <a:t>10%</a:t>
                      </a:r>
                    </a:p>
                  </a:txBody>
                  <a:tcPr marL="9046" marR="9046" marT="9046" marB="0" anchor="b">
                    <a:lnL>
                      <a:noFill/>
                    </a:lnL>
                    <a:lnR>
                      <a:noFill/>
                    </a:lnR>
                    <a:lnT>
                      <a:noFill/>
                    </a:lnT>
                    <a:lnB>
                      <a:noFill/>
                    </a:lnB>
                    <a:solidFill>
                      <a:srgbClr val="DBE5F3"/>
                    </a:solidFill>
                  </a:tcPr>
                </a:tc>
                <a:tc>
                  <a:txBody>
                    <a:bodyPr/>
                    <a:lstStyle/>
                    <a:p>
                      <a:pPr algn="ctr" fontAlgn="b"/>
                      <a:r>
                        <a:rPr lang="en-US" sz="2100" b="0" i="0" u="none" strike="noStrike">
                          <a:solidFill>
                            <a:srgbClr val="000000"/>
                          </a:solidFill>
                          <a:effectLst/>
                          <a:latin typeface="+mj-lt"/>
                        </a:rPr>
                        <a:t>6%</a:t>
                      </a:r>
                    </a:p>
                  </a:txBody>
                  <a:tcPr marL="9046" marR="9046" marT="9046" marB="0" anchor="b">
                    <a:lnL>
                      <a:noFill/>
                    </a:lnL>
                    <a:lnR>
                      <a:noFill/>
                    </a:lnR>
                    <a:lnT>
                      <a:noFill/>
                    </a:lnT>
                    <a:lnB>
                      <a:noFill/>
                    </a:lnB>
                    <a:solidFill>
                      <a:srgbClr val="9AB7DC"/>
                    </a:solidFill>
                  </a:tcPr>
                </a:tc>
                <a:extLst>
                  <a:ext uri="{0D108BD9-81ED-4DB2-BD59-A6C34878D82A}">
                    <a16:rowId xmlns:a16="http://schemas.microsoft.com/office/drawing/2014/main" val="643619715"/>
                  </a:ext>
                </a:extLst>
              </a:tr>
              <a:tr h="322385">
                <a:tc>
                  <a:txBody>
                    <a:bodyPr/>
                    <a:lstStyle/>
                    <a:p>
                      <a:pPr algn="r" fontAlgn="b"/>
                      <a:r>
                        <a:rPr lang="en-US" sz="2100" b="0" i="0" u="none" strike="noStrike">
                          <a:solidFill>
                            <a:srgbClr val="000000"/>
                          </a:solidFill>
                          <a:effectLst/>
                          <a:latin typeface="+mj-lt"/>
                        </a:rPr>
                        <a:t>2020</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60%</a:t>
                      </a:r>
                    </a:p>
                  </a:txBody>
                  <a:tcPr marL="9046" marR="9046" marT="9046" marB="0" anchor="b">
                    <a:lnL>
                      <a:noFill/>
                    </a:lnL>
                    <a:lnR>
                      <a:noFill/>
                    </a:lnR>
                    <a:lnT>
                      <a:noFill/>
                    </a:lnT>
                    <a:lnB>
                      <a:noFill/>
                    </a:lnB>
                    <a:solidFill>
                      <a:srgbClr val="FA9395"/>
                    </a:solidFill>
                  </a:tcPr>
                </a:tc>
                <a:tc>
                  <a:txBody>
                    <a:bodyPr/>
                    <a:lstStyle/>
                    <a:p>
                      <a:pPr algn="ctr" fontAlgn="b"/>
                      <a:r>
                        <a:rPr lang="en-US" sz="2100" b="0" i="0" u="none" strike="noStrike">
                          <a:solidFill>
                            <a:srgbClr val="000000"/>
                          </a:solidFill>
                          <a:effectLst/>
                          <a:latin typeface="+mj-lt"/>
                        </a:rPr>
                        <a:t>--</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79%</a:t>
                      </a:r>
                    </a:p>
                  </a:txBody>
                  <a:tcPr marL="9046" marR="9046" marT="9046" marB="0" anchor="b">
                    <a:lnL>
                      <a:noFill/>
                    </a:lnL>
                    <a:lnR>
                      <a:noFill/>
                    </a:lnR>
                    <a:lnT>
                      <a:noFill/>
                    </a:lnT>
                    <a:lnB>
                      <a:noFill/>
                    </a:lnB>
                    <a:solidFill>
                      <a:srgbClr val="F8696B"/>
                    </a:solidFill>
                  </a:tcPr>
                </a:tc>
                <a:extLst>
                  <a:ext uri="{0D108BD9-81ED-4DB2-BD59-A6C34878D82A}">
                    <a16:rowId xmlns:a16="http://schemas.microsoft.com/office/drawing/2014/main" val="919802211"/>
                  </a:ext>
                </a:extLst>
              </a:tr>
              <a:tr h="322385">
                <a:tc>
                  <a:txBody>
                    <a:bodyPr/>
                    <a:lstStyle/>
                    <a:p>
                      <a:pPr algn="r" fontAlgn="b"/>
                      <a:r>
                        <a:rPr lang="en-US" sz="2100" b="0" i="0" u="none" strike="noStrike">
                          <a:solidFill>
                            <a:srgbClr val="000000"/>
                          </a:solidFill>
                          <a:effectLst/>
                          <a:latin typeface="+mj-lt"/>
                        </a:rPr>
                        <a:t>2021</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20%</a:t>
                      </a:r>
                    </a:p>
                  </a:txBody>
                  <a:tcPr marL="9046" marR="9046" marT="9046" marB="0" anchor="b">
                    <a:lnL>
                      <a:noFill/>
                    </a:lnL>
                    <a:lnR>
                      <a:noFill/>
                    </a:lnR>
                    <a:lnT>
                      <a:noFill/>
                    </a:lnT>
                    <a:lnB>
                      <a:noFill/>
                    </a:lnB>
                    <a:solidFill>
                      <a:srgbClr val="FCEBEE"/>
                    </a:solidFill>
                  </a:tcPr>
                </a:tc>
                <a:tc>
                  <a:txBody>
                    <a:bodyPr/>
                    <a:lstStyle/>
                    <a:p>
                      <a:pPr algn="ctr" fontAlgn="b"/>
                      <a:r>
                        <a:rPr lang="en-US" sz="2100" b="0" i="0" u="none" strike="noStrike">
                          <a:solidFill>
                            <a:srgbClr val="000000"/>
                          </a:solidFill>
                          <a:effectLst/>
                          <a:latin typeface="+mj-lt"/>
                        </a:rPr>
                        <a:t>14%</a:t>
                      </a:r>
                    </a:p>
                  </a:txBody>
                  <a:tcPr marL="9046" marR="9046" marT="9046" marB="0" anchor="b">
                    <a:lnL>
                      <a:noFill/>
                    </a:lnL>
                    <a:lnR>
                      <a:noFill/>
                    </a:lnR>
                    <a:lnT>
                      <a:noFill/>
                    </a:lnT>
                    <a:lnB>
                      <a:noFill/>
                    </a:lnB>
                    <a:solidFill>
                      <a:srgbClr val="FCF8FB"/>
                    </a:solidFill>
                  </a:tcPr>
                </a:tc>
                <a:tc>
                  <a:txBody>
                    <a:bodyPr/>
                    <a:lstStyle/>
                    <a:p>
                      <a:pPr algn="ctr" fontAlgn="b"/>
                      <a:r>
                        <a:rPr lang="en-US" sz="2100" b="0" i="0" u="none" strike="noStrike">
                          <a:solidFill>
                            <a:srgbClr val="000000"/>
                          </a:solidFill>
                          <a:effectLst/>
                          <a:latin typeface="+mj-lt"/>
                        </a:rPr>
                        <a:t>72%</a:t>
                      </a:r>
                    </a:p>
                  </a:txBody>
                  <a:tcPr marL="9046" marR="9046" marT="9046" marB="0" anchor="b">
                    <a:lnL>
                      <a:noFill/>
                    </a:lnL>
                    <a:lnR>
                      <a:noFill/>
                    </a:lnR>
                    <a:lnT>
                      <a:noFill/>
                    </a:lnT>
                    <a:lnB>
                      <a:noFill/>
                    </a:lnB>
                    <a:solidFill>
                      <a:srgbClr val="F9797B"/>
                    </a:solidFill>
                  </a:tcPr>
                </a:tc>
                <a:extLst>
                  <a:ext uri="{0D108BD9-81ED-4DB2-BD59-A6C34878D82A}">
                    <a16:rowId xmlns:a16="http://schemas.microsoft.com/office/drawing/2014/main" val="3949204681"/>
                  </a:ext>
                </a:extLst>
              </a:tr>
              <a:tr h="322385">
                <a:tc>
                  <a:txBody>
                    <a:bodyPr/>
                    <a:lstStyle/>
                    <a:p>
                      <a:pPr algn="r" fontAlgn="b"/>
                      <a:r>
                        <a:rPr lang="en-US" sz="2100" b="0" i="0" u="none" strike="noStrike">
                          <a:solidFill>
                            <a:srgbClr val="000000"/>
                          </a:solidFill>
                          <a:effectLst/>
                          <a:latin typeface="+mj-lt"/>
                        </a:rPr>
                        <a:t>2022</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a:t>
                      </a:r>
                    </a:p>
                  </a:txBody>
                  <a:tcPr marL="9046" marR="9046" marT="9046" marB="0" anchor="b">
                    <a:lnL>
                      <a:noFill/>
                    </a:lnL>
                    <a:lnR>
                      <a:noFill/>
                    </a:lnR>
                    <a:lnT>
                      <a:noFill/>
                    </a:lnT>
                    <a:lnB>
                      <a:noFill/>
                    </a:lnB>
                    <a:solidFill>
                      <a:srgbClr val="9AB7DC"/>
                    </a:solidFill>
                  </a:tcPr>
                </a:tc>
                <a:tc>
                  <a:txBody>
                    <a:bodyPr/>
                    <a:lstStyle/>
                    <a:p>
                      <a:pPr algn="ctr" fontAlgn="b"/>
                      <a:r>
                        <a:rPr lang="en-US" sz="2100" b="0" i="0" u="none" strike="noStrike">
                          <a:solidFill>
                            <a:srgbClr val="000000"/>
                          </a:solidFill>
                          <a:effectLst/>
                          <a:latin typeface="+mj-lt"/>
                        </a:rPr>
                        <a:t>30%</a:t>
                      </a:r>
                    </a:p>
                  </a:txBody>
                  <a:tcPr marL="9046" marR="9046" marT="9046" marB="0" anchor="b">
                    <a:lnL>
                      <a:noFill/>
                    </a:lnL>
                    <a:lnR>
                      <a:noFill/>
                    </a:lnR>
                    <a:lnT>
                      <a:noFill/>
                    </a:lnT>
                    <a:lnB>
                      <a:noFill/>
                    </a:lnB>
                    <a:solidFill>
                      <a:srgbClr val="FBD5D8"/>
                    </a:solidFill>
                  </a:tcPr>
                </a:tc>
                <a:tc>
                  <a:txBody>
                    <a:bodyPr/>
                    <a:lstStyle/>
                    <a:p>
                      <a:pPr algn="ctr" fontAlgn="b"/>
                      <a:r>
                        <a:rPr lang="en-US" sz="2100" b="0" i="0" u="none" strike="noStrike">
                          <a:solidFill>
                            <a:srgbClr val="000000"/>
                          </a:solidFill>
                          <a:effectLst/>
                          <a:latin typeface="+mj-lt"/>
                        </a:rPr>
                        <a:t>76%</a:t>
                      </a:r>
                    </a:p>
                  </a:txBody>
                  <a:tcPr marL="9046" marR="9046" marT="9046" marB="0" anchor="b">
                    <a:lnL>
                      <a:noFill/>
                    </a:lnL>
                    <a:lnR>
                      <a:noFill/>
                    </a:lnR>
                    <a:lnT>
                      <a:noFill/>
                    </a:lnT>
                    <a:lnB>
                      <a:noFill/>
                    </a:lnB>
                    <a:solidFill>
                      <a:srgbClr val="F97072"/>
                    </a:solidFill>
                  </a:tcPr>
                </a:tc>
                <a:extLst>
                  <a:ext uri="{0D108BD9-81ED-4DB2-BD59-A6C34878D82A}">
                    <a16:rowId xmlns:a16="http://schemas.microsoft.com/office/drawing/2014/main" val="3455683472"/>
                  </a:ext>
                </a:extLst>
              </a:tr>
              <a:tr h="322385">
                <a:tc>
                  <a:txBody>
                    <a:bodyPr/>
                    <a:lstStyle/>
                    <a:p>
                      <a:pPr algn="r" fontAlgn="b"/>
                      <a:r>
                        <a:rPr lang="en-US" sz="2100" b="0" i="0" u="none" strike="noStrike">
                          <a:solidFill>
                            <a:srgbClr val="000000"/>
                          </a:solidFill>
                          <a:effectLst/>
                          <a:latin typeface="+mj-lt"/>
                        </a:rPr>
                        <a:t>2023</a:t>
                      </a:r>
                    </a:p>
                  </a:txBody>
                  <a:tcPr marL="9046" marR="9046" marT="9046"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34%</a:t>
                      </a:r>
                    </a:p>
                  </a:txBody>
                  <a:tcPr marL="9046" marR="9046" marT="9046" marB="0" anchor="b">
                    <a:lnL>
                      <a:noFill/>
                    </a:lnL>
                    <a:lnR>
                      <a:noFill/>
                    </a:lnR>
                    <a:lnT>
                      <a:noFill/>
                    </a:lnT>
                    <a:lnB>
                      <a:noFill/>
                    </a:lnB>
                    <a:solidFill>
                      <a:srgbClr val="FBCCCF"/>
                    </a:solidFill>
                  </a:tcPr>
                </a:tc>
                <a:tc>
                  <a:txBody>
                    <a:bodyPr/>
                    <a:lstStyle/>
                    <a:p>
                      <a:pPr algn="ctr" fontAlgn="b"/>
                      <a:r>
                        <a:rPr lang="en-US" sz="2100" b="0" i="0" u="none" strike="noStrike">
                          <a:solidFill>
                            <a:srgbClr val="000000"/>
                          </a:solidFill>
                          <a:effectLst/>
                          <a:latin typeface="+mj-lt"/>
                        </a:rPr>
                        <a:t>36%</a:t>
                      </a:r>
                    </a:p>
                  </a:txBody>
                  <a:tcPr marL="9046" marR="9046" marT="9046" marB="0" anchor="b">
                    <a:lnL>
                      <a:noFill/>
                    </a:lnL>
                    <a:lnR>
                      <a:noFill/>
                    </a:lnR>
                    <a:lnT>
                      <a:noFill/>
                    </a:lnT>
                    <a:lnB>
                      <a:noFill/>
                    </a:lnB>
                    <a:solidFill>
                      <a:srgbClr val="FBC8CA"/>
                    </a:solidFill>
                  </a:tcPr>
                </a:tc>
                <a:tc>
                  <a:txBody>
                    <a:bodyPr/>
                    <a:lstStyle/>
                    <a:p>
                      <a:pPr algn="ctr" fontAlgn="b"/>
                      <a:r>
                        <a:rPr lang="en-US" sz="2100" b="0" i="0" u="none" strike="noStrike" dirty="0">
                          <a:solidFill>
                            <a:srgbClr val="000000"/>
                          </a:solidFill>
                          <a:effectLst/>
                          <a:latin typeface="+mj-lt"/>
                        </a:rPr>
                        <a:t>68%</a:t>
                      </a:r>
                    </a:p>
                  </a:txBody>
                  <a:tcPr marL="9046" marR="9046" marT="9046" marB="0" anchor="b">
                    <a:lnL>
                      <a:noFill/>
                    </a:lnL>
                    <a:lnR>
                      <a:noFill/>
                    </a:lnR>
                    <a:lnT>
                      <a:noFill/>
                    </a:lnT>
                    <a:lnB>
                      <a:noFill/>
                    </a:lnB>
                    <a:solidFill>
                      <a:srgbClr val="F98284"/>
                    </a:solidFill>
                  </a:tcPr>
                </a:tc>
                <a:extLst>
                  <a:ext uri="{0D108BD9-81ED-4DB2-BD59-A6C34878D82A}">
                    <a16:rowId xmlns:a16="http://schemas.microsoft.com/office/drawing/2014/main" val="789115044"/>
                  </a:ext>
                </a:extLst>
              </a:tr>
            </a:tbl>
          </a:graphicData>
        </a:graphic>
      </p:graphicFrame>
    </p:spTree>
    <p:extLst>
      <p:ext uri="{BB962C8B-B14F-4D97-AF65-F5344CB8AC3E}">
        <p14:creationId xmlns:p14="http://schemas.microsoft.com/office/powerpoint/2010/main" val="4069604221"/>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895439" cy="1325563"/>
          </a:xfrm>
          <a:prstGeom prst="rect">
            <a:avLst/>
          </a:prstGeom>
        </p:spPr>
        <p:txBody>
          <a:bodyPr/>
          <a:lstStyle/>
          <a:p>
            <a:r>
              <a:rPr lang="en-US" dirty="0"/>
              <a:t>Fishery length comp </a:t>
            </a:r>
            <a:r>
              <a:rPr lang="en-US" dirty="0" smtClean="0"/>
              <a:t>investigations: filtering</a:t>
            </a:r>
            <a:endParaRPr lang="en-US" dirty="0"/>
          </a:p>
        </p:txBody>
      </p:sp>
      <p:sp>
        <p:nvSpPr>
          <p:cNvPr id="5" name="Content Placeholder 4"/>
          <p:cNvSpPr>
            <a:spLocks noGrp="1"/>
          </p:cNvSpPr>
          <p:nvPr>
            <p:ph idx="4294967295"/>
          </p:nvPr>
        </p:nvSpPr>
        <p:spPr>
          <a:xfrm>
            <a:off x="0" y="1378585"/>
            <a:ext cx="11148908" cy="4351338"/>
          </a:xfrm>
          <a:prstGeom prst="rect">
            <a:avLst/>
          </a:prstGeom>
        </p:spPr>
        <p:txBody>
          <a:bodyPr>
            <a:noAutofit/>
          </a:bodyPr>
          <a:lstStyle/>
          <a:p>
            <a:r>
              <a:rPr lang="en-US" sz="2800" dirty="0" smtClean="0"/>
              <a:t>Post-91 data filtering: &gt;10 per haul in fed data</a:t>
            </a:r>
          </a:p>
          <a:p>
            <a:r>
              <a:rPr lang="en-US" sz="2800" b="1" u="sng" dirty="0" smtClean="0">
                <a:solidFill>
                  <a:schemeClr val="accent2">
                    <a:lumMod val="75000"/>
                  </a:schemeClr>
                </a:solidFill>
              </a:rPr>
              <a:t>Propose</a:t>
            </a:r>
            <a:r>
              <a:rPr lang="en-US" sz="2800" dirty="0" smtClean="0"/>
              <a:t>: remove filter and include all data</a:t>
            </a:r>
          </a:p>
          <a:p>
            <a:r>
              <a:rPr lang="en-US" sz="2800" i="1" dirty="0" smtClean="0"/>
              <a:t>Why?</a:t>
            </a:r>
            <a:r>
              <a:rPr lang="en-US" sz="2800" dirty="0" smtClean="0"/>
              <a:t> </a:t>
            </a:r>
          </a:p>
          <a:p>
            <a:pPr lvl="1"/>
            <a:r>
              <a:rPr lang="en-US" sz="2800" dirty="0" smtClean="0"/>
              <a:t>Increasing number of hauls that get filtered, don’t expect that to change any time soon</a:t>
            </a:r>
          </a:p>
          <a:p>
            <a:pPr lvl="1"/>
            <a:r>
              <a:rPr lang="en-US" sz="2800" dirty="0" smtClean="0"/>
              <a:t>Increased variability in length comps with smaller number of fish sampled within a haul not a reason to remove data, would be expected and working on methods to be able to capture/quantify that variability</a:t>
            </a:r>
          </a:p>
          <a:p>
            <a:pPr lvl="1"/>
            <a:r>
              <a:rPr lang="en-US" sz="2800" dirty="0" smtClean="0"/>
              <a:t>Given stock status, need as much data as we can get to understand demographics of fish captured in fishery</a:t>
            </a:r>
          </a:p>
        </p:txBody>
      </p:sp>
    </p:spTree>
    <p:extLst>
      <p:ext uri="{BB962C8B-B14F-4D97-AF65-F5344CB8AC3E}">
        <p14:creationId xmlns:p14="http://schemas.microsoft.com/office/powerpoint/2010/main" val="121878729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2192001" cy="1325563"/>
          </a:xfrm>
          <a:prstGeom prst="rect">
            <a:avLst/>
          </a:prstGeom>
        </p:spPr>
        <p:txBody>
          <a:bodyPr/>
          <a:lstStyle/>
          <a:p>
            <a:r>
              <a:rPr lang="en-US" dirty="0"/>
              <a:t>Fishery length comp </a:t>
            </a:r>
            <a:r>
              <a:rPr lang="en-US" dirty="0" smtClean="0"/>
              <a:t>investigations: State data</a:t>
            </a:r>
            <a:endParaRPr lang="en-US" dirty="0"/>
          </a:p>
        </p:txBody>
      </p:sp>
      <p:sp>
        <p:nvSpPr>
          <p:cNvPr id="5" name="Content Placeholder 4"/>
          <p:cNvSpPr>
            <a:spLocks noGrp="1"/>
          </p:cNvSpPr>
          <p:nvPr>
            <p:ph idx="4294967295"/>
          </p:nvPr>
        </p:nvSpPr>
        <p:spPr>
          <a:xfrm>
            <a:off x="0" y="1360065"/>
            <a:ext cx="5667375" cy="4351337"/>
          </a:xfrm>
          <a:prstGeom prst="rect">
            <a:avLst/>
          </a:prstGeom>
        </p:spPr>
        <p:txBody>
          <a:bodyPr/>
          <a:lstStyle/>
          <a:p>
            <a:r>
              <a:rPr lang="en-US" sz="2800" dirty="0" smtClean="0"/>
              <a:t>State data used to ‘fill-in’ missing federal observer data:</a:t>
            </a:r>
          </a:p>
          <a:p>
            <a:r>
              <a:rPr lang="en-US" sz="2800" dirty="0" smtClean="0"/>
              <a:t>2 steps:</a:t>
            </a:r>
          </a:p>
          <a:p>
            <a:pPr lvl="1"/>
            <a:r>
              <a:rPr lang="en-US" sz="2800" dirty="0" smtClean="0"/>
              <a:t>Step 1: filters state data to more than 30 lengths observed (at trimester-area-gear level) – very few filtered out, most for 90s trawl data</a:t>
            </a:r>
          </a:p>
          <a:p>
            <a:pPr lvl="1"/>
            <a:r>
              <a:rPr lang="en-US" sz="2800" dirty="0" smtClean="0"/>
              <a:t>Step 2: uses state data if fed data missing for that trimester-area-gear combo</a:t>
            </a:r>
          </a:p>
        </p:txBody>
      </p:sp>
      <p:graphicFrame>
        <p:nvGraphicFramePr>
          <p:cNvPr id="3" name="Table 2"/>
          <p:cNvGraphicFramePr>
            <a:graphicFrameLocks noGrp="1"/>
          </p:cNvGraphicFramePr>
          <p:nvPr>
            <p:extLst>
              <p:ext uri="{D42A27DB-BD31-4B8C-83A1-F6EECF244321}">
                <p14:modId xmlns:p14="http://schemas.microsoft.com/office/powerpoint/2010/main" val="30871164"/>
              </p:ext>
            </p:extLst>
          </p:nvPr>
        </p:nvGraphicFramePr>
        <p:xfrm>
          <a:off x="5667375" y="1781175"/>
          <a:ext cx="5241925" cy="3171825"/>
        </p:xfrm>
        <a:graphic>
          <a:graphicData uri="http://schemas.openxmlformats.org/drawingml/2006/table">
            <a:tbl>
              <a:tblPr/>
              <a:tblGrid>
                <a:gridCol w="1806943">
                  <a:extLst>
                    <a:ext uri="{9D8B030D-6E8A-4147-A177-3AD203B41FA5}">
                      <a16:colId xmlns:a16="http://schemas.microsoft.com/office/drawing/2014/main" val="150995500"/>
                    </a:ext>
                  </a:extLst>
                </a:gridCol>
                <a:gridCol w="1449133">
                  <a:extLst>
                    <a:ext uri="{9D8B030D-6E8A-4147-A177-3AD203B41FA5}">
                      <a16:colId xmlns:a16="http://schemas.microsoft.com/office/drawing/2014/main" val="2964887437"/>
                    </a:ext>
                  </a:extLst>
                </a:gridCol>
                <a:gridCol w="983979">
                  <a:extLst>
                    <a:ext uri="{9D8B030D-6E8A-4147-A177-3AD203B41FA5}">
                      <a16:colId xmlns:a16="http://schemas.microsoft.com/office/drawing/2014/main" val="109817246"/>
                    </a:ext>
                  </a:extLst>
                </a:gridCol>
                <a:gridCol w="1001870">
                  <a:extLst>
                    <a:ext uri="{9D8B030D-6E8A-4147-A177-3AD203B41FA5}">
                      <a16:colId xmlns:a16="http://schemas.microsoft.com/office/drawing/2014/main" val="858119116"/>
                    </a:ext>
                  </a:extLst>
                </a:gridCol>
              </a:tblGrid>
              <a:tr h="352425">
                <a:tc>
                  <a:txBody>
                    <a:bodyPr/>
                    <a:lstStyle/>
                    <a:p>
                      <a:pPr algn="ctr" rtl="0" fontAlgn="b"/>
                      <a:r>
                        <a:rPr lang="en-US" sz="2100" b="1" i="0" u="none" strike="noStrike" dirty="0" smtClean="0">
                          <a:solidFill>
                            <a:srgbClr val="000000"/>
                          </a:solidFill>
                          <a:effectLst/>
                          <a:latin typeface="+mj-lt"/>
                        </a:rPr>
                        <a:t>% data used</a:t>
                      </a:r>
                      <a:endParaRPr lang="en-US" sz="2100" b="1" i="0" u="none" strike="noStrike" dirty="0">
                        <a:solidFill>
                          <a:srgbClr val="000000"/>
                        </a:solidFill>
                        <a:effectLst/>
                        <a:latin typeface="+mj-lt"/>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mj-lt"/>
                        </a:rPr>
                        <a:t>Longline</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dirty="0">
                          <a:solidFill>
                            <a:srgbClr val="000000"/>
                          </a:solidFill>
                          <a:effectLst/>
                          <a:latin typeface="+mj-lt"/>
                        </a:rPr>
                        <a:t>Pot</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rtl="0" fontAlgn="b"/>
                      <a:r>
                        <a:rPr lang="en-US" sz="2100" b="0" i="0" u="none" strike="noStrike">
                          <a:solidFill>
                            <a:srgbClr val="000000"/>
                          </a:solidFill>
                          <a:effectLst/>
                          <a:latin typeface="+mj-lt"/>
                        </a:rPr>
                        <a:t>Trawl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6002390"/>
                  </a:ext>
                </a:extLst>
              </a:tr>
              <a:tr h="352425">
                <a:tc>
                  <a:txBody>
                    <a:bodyPr/>
                    <a:lstStyle/>
                    <a:p>
                      <a:pPr algn="r" rtl="0" fontAlgn="b"/>
                      <a:r>
                        <a:rPr lang="en-US" sz="2100" b="0" i="0" u="none" strike="noStrike" dirty="0">
                          <a:solidFill>
                            <a:srgbClr val="000000"/>
                          </a:solidFill>
                          <a:effectLst/>
                          <a:latin typeface="+mj-lt"/>
                        </a:rPr>
                        <a:t>1997-2016</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600"/>
                        </a:spcAft>
                      </a:pPr>
                      <a:r>
                        <a:rPr lang="en-US" sz="2100" dirty="0">
                          <a:solidFill>
                            <a:srgbClr val="000000"/>
                          </a:solidFill>
                          <a:effectLst/>
                          <a:latin typeface="+mj-lt"/>
                          <a:ea typeface="Times New Roman" panose="02020603050405020304" pitchFamily="18" charset="0"/>
                        </a:rPr>
                        <a:t>35%</a:t>
                      </a:r>
                      <a:endParaRPr lang="en-US" sz="2100" dirty="0">
                        <a:effectLst/>
                        <a:latin typeface="+mj-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9D9F"/>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19%</a:t>
                      </a:r>
                      <a:endParaRPr lang="en-US" sz="2100">
                        <a:effectLst/>
                        <a:latin typeface="+mj-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98588"/>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38%</a:t>
                      </a:r>
                      <a:endParaRPr lang="en-US" sz="2100">
                        <a:effectLst/>
                        <a:latin typeface="+mj-lt"/>
                        <a:ea typeface="Times New Roman" panose="02020603050405020304" pitchFamily="18"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AA1A4"/>
                    </a:solidFill>
                  </a:tcPr>
                </a:tc>
                <a:extLst>
                  <a:ext uri="{0D108BD9-81ED-4DB2-BD59-A6C34878D82A}">
                    <a16:rowId xmlns:a16="http://schemas.microsoft.com/office/drawing/2014/main" val="247038741"/>
                  </a:ext>
                </a:extLst>
              </a:tr>
              <a:tr h="352425">
                <a:tc>
                  <a:txBody>
                    <a:bodyPr/>
                    <a:lstStyle/>
                    <a:p>
                      <a:pPr algn="r" rtl="0" fontAlgn="b"/>
                      <a:r>
                        <a:rPr lang="en-US" sz="2100" b="0" i="0" u="none" strike="noStrike">
                          <a:solidFill>
                            <a:srgbClr val="000000"/>
                          </a:solidFill>
                          <a:effectLst/>
                          <a:latin typeface="+mj-lt"/>
                        </a:rPr>
                        <a:t>2017</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33%</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a:t>
                      </a:r>
                      <a:endParaRPr lang="en-US" sz="210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875842061"/>
                  </a:ext>
                </a:extLst>
              </a:tr>
              <a:tr h="352425">
                <a:tc>
                  <a:txBody>
                    <a:bodyPr/>
                    <a:lstStyle/>
                    <a:p>
                      <a:pPr algn="r" rtl="0" fontAlgn="b"/>
                      <a:r>
                        <a:rPr lang="en-US" sz="2100" b="0" i="0" u="none" strike="noStrike">
                          <a:solidFill>
                            <a:srgbClr val="000000"/>
                          </a:solidFill>
                          <a:effectLst/>
                          <a:latin typeface="+mj-lt"/>
                        </a:rPr>
                        <a:t>2018</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40%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33%</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A9A9C"/>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a:t>
                      </a:r>
                      <a:endParaRPr lang="en-US" sz="210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499695788"/>
                  </a:ext>
                </a:extLst>
              </a:tr>
              <a:tr h="352425">
                <a:tc>
                  <a:txBody>
                    <a:bodyPr/>
                    <a:lstStyle/>
                    <a:p>
                      <a:pPr algn="r" rtl="0" fontAlgn="b"/>
                      <a:r>
                        <a:rPr lang="en-US" sz="2100" b="0" i="0" u="none" strike="noStrike" dirty="0">
                          <a:solidFill>
                            <a:srgbClr val="000000"/>
                          </a:solidFill>
                          <a:effectLst/>
                          <a:latin typeface="+mj-lt"/>
                        </a:rPr>
                        <a:t>2019</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40%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AA4A7"/>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50%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a:t>
                      </a:r>
                      <a:endParaRPr lang="en-US" sz="210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109469"/>
                  </a:ext>
                </a:extLst>
              </a:tr>
              <a:tr h="352425">
                <a:tc>
                  <a:txBody>
                    <a:bodyPr/>
                    <a:lstStyle/>
                    <a:p>
                      <a:pPr algn="r" rtl="0" fontAlgn="b"/>
                      <a:r>
                        <a:rPr lang="en-US" sz="2100" b="0" i="0" u="none" strike="noStrike">
                          <a:solidFill>
                            <a:srgbClr val="000000"/>
                          </a:solidFill>
                          <a:effectLst/>
                          <a:latin typeface="+mj-lt"/>
                        </a:rPr>
                        <a:t>2020</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100%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100%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a:t>
                      </a:r>
                      <a:endParaRPr lang="en-US" sz="210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737755775"/>
                  </a:ext>
                </a:extLst>
              </a:tr>
              <a:tr h="352425">
                <a:tc>
                  <a:txBody>
                    <a:bodyPr/>
                    <a:lstStyle/>
                    <a:p>
                      <a:pPr algn="r" rtl="0" fontAlgn="b"/>
                      <a:r>
                        <a:rPr lang="en-US" sz="2100" b="0" i="0" u="none" strike="noStrike">
                          <a:solidFill>
                            <a:srgbClr val="000000"/>
                          </a:solidFill>
                          <a:effectLst/>
                          <a:latin typeface="+mj-lt"/>
                        </a:rPr>
                        <a:t>2021</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67%</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67%</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BCCCF"/>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a:t>
                      </a:r>
                      <a:endParaRPr lang="en-US" sz="210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716288649"/>
                  </a:ext>
                </a:extLst>
              </a:tr>
              <a:tr h="352425">
                <a:tc>
                  <a:txBody>
                    <a:bodyPr/>
                    <a:lstStyle/>
                    <a:p>
                      <a:pPr algn="r" rtl="0" fontAlgn="b"/>
                      <a:r>
                        <a:rPr lang="en-US" sz="2100" b="0" i="0" u="none" strike="noStrike">
                          <a:solidFill>
                            <a:srgbClr val="000000"/>
                          </a:solidFill>
                          <a:effectLst/>
                          <a:latin typeface="+mj-lt"/>
                        </a:rPr>
                        <a:t>2022</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60%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BC2C4"/>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8696B"/>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a:t>
                      </a:r>
                      <a:endParaRPr lang="en-US" sz="210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2664077660"/>
                  </a:ext>
                </a:extLst>
              </a:tr>
              <a:tr h="352425">
                <a:tc>
                  <a:txBody>
                    <a:bodyPr/>
                    <a:lstStyle/>
                    <a:p>
                      <a:pPr algn="r" rtl="0" fontAlgn="b"/>
                      <a:r>
                        <a:rPr lang="en-US" sz="2100" b="0" i="0" u="none" strike="noStrike">
                          <a:solidFill>
                            <a:srgbClr val="000000"/>
                          </a:solidFill>
                          <a:effectLst/>
                          <a:latin typeface="+mj-lt"/>
                        </a:rPr>
                        <a:t>2023</a:t>
                      </a:r>
                    </a:p>
                  </a:txBody>
                  <a:tcPr marL="9525" marR="9525" marT="9525" marB="0" anchor="b">
                    <a:lnL>
                      <a:noFill/>
                    </a:lnL>
                    <a:lnR>
                      <a:noFill/>
                    </a:lnR>
                    <a:lnT>
                      <a:noFill/>
                    </a:lnT>
                    <a:lnB>
                      <a:noFill/>
                    </a:lnB>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50%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AB3B5"/>
                    </a:solidFill>
                  </a:tcPr>
                </a:tc>
                <a:tc>
                  <a:txBody>
                    <a:bodyPr/>
                    <a:lstStyle/>
                    <a:p>
                      <a:pPr marL="0" marR="0" algn="ctr">
                        <a:spcBef>
                          <a:spcPts val="0"/>
                        </a:spcBef>
                        <a:spcAft>
                          <a:spcPts val="600"/>
                        </a:spcAft>
                      </a:pPr>
                      <a:r>
                        <a:rPr lang="en-US" sz="2100">
                          <a:solidFill>
                            <a:srgbClr val="000000"/>
                          </a:solidFill>
                          <a:effectLst/>
                          <a:latin typeface="+mj-lt"/>
                          <a:ea typeface="Times New Roman" panose="02020603050405020304" pitchFamily="18" charset="0"/>
                        </a:rPr>
                        <a:t>100%</a:t>
                      </a:r>
                      <a:endParaRPr lang="en-US" sz="2100">
                        <a:effectLst/>
                        <a:latin typeface="+mj-lt"/>
                        <a:ea typeface="Times New Roman" panose="02020603050405020304" pitchFamily="18" charset="0"/>
                      </a:endParaRPr>
                    </a:p>
                  </a:txBody>
                  <a:tcPr marL="9525" marR="9525" marT="9525" marB="0" anchor="b">
                    <a:lnL>
                      <a:noFill/>
                    </a:lnL>
                    <a:lnR>
                      <a:noFill/>
                    </a:lnR>
                    <a:lnT>
                      <a:noFill/>
                    </a:lnT>
                    <a:lnB>
                      <a:noFill/>
                    </a:lnB>
                    <a:solidFill>
                      <a:srgbClr val="FCFCFF"/>
                    </a:solidFill>
                  </a:tcPr>
                </a:tc>
                <a:tc>
                  <a:txBody>
                    <a:bodyPr/>
                    <a:lstStyle/>
                    <a:p>
                      <a:pPr marL="0" marR="0" algn="ctr">
                        <a:spcBef>
                          <a:spcPts val="0"/>
                        </a:spcBef>
                        <a:spcAft>
                          <a:spcPts val="600"/>
                        </a:spcAft>
                      </a:pPr>
                      <a:r>
                        <a:rPr lang="en-US" sz="2100" dirty="0">
                          <a:solidFill>
                            <a:srgbClr val="000000"/>
                          </a:solidFill>
                          <a:effectLst/>
                          <a:latin typeface="+mj-lt"/>
                          <a:ea typeface="Times New Roman" panose="02020603050405020304" pitchFamily="18" charset="0"/>
                        </a:rPr>
                        <a:t>--</a:t>
                      </a:r>
                      <a:endParaRPr lang="en-US" sz="2100" dirty="0">
                        <a:effectLst/>
                        <a:latin typeface="+mj-lt"/>
                        <a:ea typeface="Times New Roman" panose="02020603050405020304" pitchFamily="18" charset="0"/>
                      </a:endParaRPr>
                    </a:p>
                  </a:txBody>
                  <a:tcPr marL="9525" marR="9525" marT="9525" marB="0" anchor="ctr">
                    <a:lnL>
                      <a:noFill/>
                    </a:lnL>
                    <a:lnR>
                      <a:noFill/>
                    </a:lnR>
                    <a:lnT>
                      <a:noFill/>
                    </a:lnT>
                    <a:lnB>
                      <a:noFill/>
                    </a:lnB>
                  </a:tcPr>
                </a:tc>
                <a:extLst>
                  <a:ext uri="{0D108BD9-81ED-4DB2-BD59-A6C34878D82A}">
                    <a16:rowId xmlns:a16="http://schemas.microsoft.com/office/drawing/2014/main" val="1570129431"/>
                  </a:ext>
                </a:extLst>
              </a:tr>
            </a:tbl>
          </a:graphicData>
        </a:graphic>
      </p:graphicFrame>
    </p:spTree>
    <p:extLst>
      <p:ext uri="{BB962C8B-B14F-4D97-AF65-F5344CB8AC3E}">
        <p14:creationId xmlns:p14="http://schemas.microsoft.com/office/powerpoint/2010/main" val="229765715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2126098" cy="1325563"/>
          </a:xfrm>
          <a:prstGeom prst="rect">
            <a:avLst/>
          </a:prstGeom>
        </p:spPr>
        <p:txBody>
          <a:bodyPr/>
          <a:lstStyle/>
          <a:p>
            <a:r>
              <a:rPr lang="en-US" dirty="0"/>
              <a:t>Fishery length comp </a:t>
            </a:r>
            <a:r>
              <a:rPr lang="en-US" dirty="0" smtClean="0"/>
              <a:t>investigations: State data</a:t>
            </a:r>
            <a:endParaRPr lang="en-US" dirty="0"/>
          </a:p>
        </p:txBody>
      </p:sp>
      <p:sp>
        <p:nvSpPr>
          <p:cNvPr id="5" name="Content Placeholder 4"/>
          <p:cNvSpPr>
            <a:spLocks noGrp="1"/>
          </p:cNvSpPr>
          <p:nvPr>
            <p:ph idx="4294967295"/>
          </p:nvPr>
        </p:nvSpPr>
        <p:spPr>
          <a:xfrm>
            <a:off x="0" y="1254125"/>
            <a:ext cx="12058650" cy="4351338"/>
          </a:xfrm>
          <a:prstGeom prst="rect">
            <a:avLst/>
          </a:prstGeom>
        </p:spPr>
        <p:txBody>
          <a:bodyPr>
            <a:noAutofit/>
          </a:bodyPr>
          <a:lstStyle/>
          <a:p>
            <a:r>
              <a:rPr lang="en-US" sz="2800" b="1" u="sng" dirty="0" smtClean="0">
                <a:solidFill>
                  <a:schemeClr val="accent2">
                    <a:lumMod val="75000"/>
                  </a:schemeClr>
                </a:solidFill>
              </a:rPr>
              <a:t>Propose</a:t>
            </a:r>
            <a:r>
              <a:rPr lang="en-US" sz="2800" dirty="0" smtClean="0"/>
              <a:t>: rather than ‘fill-in’, merge with fed data</a:t>
            </a:r>
          </a:p>
          <a:p>
            <a:r>
              <a:rPr lang="en-US" sz="2800" i="1" dirty="0" smtClean="0"/>
              <a:t>Why?</a:t>
            </a:r>
          </a:p>
          <a:p>
            <a:pPr lvl="1"/>
            <a:r>
              <a:rPr lang="en-US" sz="2400" dirty="0" smtClean="0"/>
              <a:t>State fishery landings are included within total catch removals fit within assessment model – would want estimated selectivity to be fit to composition data that is reflective of the removal data</a:t>
            </a:r>
          </a:p>
          <a:p>
            <a:pPr lvl="1"/>
            <a:r>
              <a:rPr lang="en-US" sz="2400" dirty="0" smtClean="0"/>
              <a:t>Hasn’t been used: (1) because wasn’t really needed given magnitude of federal data, and (2) because it resulted in differences with federal data</a:t>
            </a:r>
          </a:p>
          <a:p>
            <a:pPr lvl="1"/>
            <a:r>
              <a:rPr lang="en-US" sz="2400" dirty="0"/>
              <a:t>Increased variability in length comps </a:t>
            </a:r>
            <a:r>
              <a:rPr lang="en-US" sz="2400" dirty="0" smtClean="0"/>
              <a:t>because of difference in length comp across fleets/sectors not </a:t>
            </a:r>
            <a:r>
              <a:rPr lang="en-US" sz="2400" dirty="0"/>
              <a:t>a reason to </a:t>
            </a:r>
            <a:r>
              <a:rPr lang="en-US" sz="2400" dirty="0" smtClean="0"/>
              <a:t>not use </a:t>
            </a:r>
            <a:r>
              <a:rPr lang="en-US" sz="2400" dirty="0"/>
              <a:t>data, would be </a:t>
            </a:r>
            <a:r>
              <a:rPr lang="en-US" sz="2400" dirty="0" smtClean="0"/>
              <a:t>expected (working </a:t>
            </a:r>
            <a:r>
              <a:rPr lang="en-US" sz="2400" dirty="0"/>
              <a:t>on methods to be able to capture/quantify that </a:t>
            </a:r>
            <a:r>
              <a:rPr lang="en-US" sz="2400" dirty="0" smtClean="0"/>
              <a:t>variability)</a:t>
            </a:r>
          </a:p>
          <a:p>
            <a:pPr lvl="1"/>
            <a:r>
              <a:rPr lang="en-US" sz="2400" dirty="0"/>
              <a:t>Given stock status, need as much data as we can get to understand demographics of fish captured in </a:t>
            </a:r>
            <a:r>
              <a:rPr lang="en-US" sz="2400" dirty="0" smtClean="0"/>
              <a:t>fishery</a:t>
            </a:r>
            <a:endParaRPr lang="en-US" sz="2400" dirty="0"/>
          </a:p>
        </p:txBody>
      </p:sp>
    </p:spTree>
    <p:extLst>
      <p:ext uri="{BB962C8B-B14F-4D97-AF65-F5344CB8AC3E}">
        <p14:creationId xmlns:p14="http://schemas.microsoft.com/office/powerpoint/2010/main" val="965929772"/>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201738"/>
            <a:ext cx="12076113" cy="4351337"/>
          </a:xfrm>
          <a:prstGeom prst="rect">
            <a:avLst/>
          </a:prstGeom>
        </p:spPr>
        <p:txBody>
          <a:bodyPr>
            <a:noAutofit/>
          </a:bodyPr>
          <a:lstStyle/>
          <a:p>
            <a:r>
              <a:rPr lang="en-US" sz="2800" dirty="0" smtClean="0"/>
              <a:t>Current method to expand fishery length comps complex and granular</a:t>
            </a:r>
          </a:p>
          <a:p>
            <a:r>
              <a:rPr lang="en-US" sz="2800" b="1" u="sng" dirty="0" smtClean="0">
                <a:solidFill>
                  <a:schemeClr val="accent2">
                    <a:lumMod val="75000"/>
                  </a:schemeClr>
                </a:solidFill>
              </a:rPr>
              <a:t>Propose</a:t>
            </a:r>
            <a:r>
              <a:rPr lang="en-US" sz="2800" dirty="0" smtClean="0"/>
              <a:t>: simplify and expand from month-area-gear level rather than week-area-gear</a:t>
            </a:r>
          </a:p>
          <a:p>
            <a:r>
              <a:rPr lang="en-US" sz="2800" i="1" dirty="0"/>
              <a:t>Why?</a:t>
            </a:r>
          </a:p>
          <a:p>
            <a:pPr lvl="1"/>
            <a:r>
              <a:rPr lang="en-US" sz="2800" dirty="0" smtClean="0"/>
              <a:t>To merge State data, requires </a:t>
            </a:r>
            <a:r>
              <a:rPr lang="en-US" sz="2800" dirty="0"/>
              <a:t>restructure of how fed length comp data </a:t>
            </a:r>
            <a:r>
              <a:rPr lang="en-US" sz="2800" dirty="0" smtClean="0"/>
              <a:t>computed: week-area-gear </a:t>
            </a:r>
            <a:r>
              <a:rPr lang="en-US" sz="2800" dirty="0"/>
              <a:t>level of granularity not available in state </a:t>
            </a:r>
            <a:r>
              <a:rPr lang="en-US" sz="2800" dirty="0" smtClean="0"/>
              <a:t>data</a:t>
            </a:r>
          </a:p>
          <a:p>
            <a:pPr lvl="1"/>
            <a:r>
              <a:rPr lang="en-US" sz="2800" dirty="0" smtClean="0"/>
              <a:t>Granularity due to account for cod growth throughout year, month vs week can still account for that</a:t>
            </a:r>
          </a:p>
          <a:p>
            <a:pPr lvl="1"/>
            <a:r>
              <a:rPr lang="en-US" sz="2800" dirty="0" smtClean="0"/>
              <a:t>Quantity of data in recent years may not support this level of expansion</a:t>
            </a:r>
          </a:p>
        </p:txBody>
      </p:sp>
    </p:spTree>
    <p:extLst>
      <p:ext uri="{BB962C8B-B14F-4D97-AF65-F5344CB8AC3E}">
        <p14:creationId xmlns:p14="http://schemas.microsoft.com/office/powerpoint/2010/main" val="321650494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486958"/>
            <a:ext cx="11725275" cy="4351338"/>
          </a:xfrm>
          <a:prstGeom prst="rect">
            <a:avLst/>
          </a:prstGeom>
        </p:spPr>
        <p:txBody>
          <a:bodyPr>
            <a:normAutofit/>
          </a:bodyPr>
          <a:lstStyle/>
          <a:p>
            <a:r>
              <a:rPr lang="en-US" sz="2800" dirty="0" smtClean="0"/>
              <a:t>Aggregated length comps: some subtle differences, but overall not that different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9415" y="2054771"/>
            <a:ext cx="8229778" cy="4114889"/>
          </a:xfrm>
          <a:prstGeom prst="rect">
            <a:avLst/>
          </a:prstGeom>
        </p:spPr>
      </p:pic>
    </p:spTree>
    <p:extLst>
      <p:ext uri="{BB962C8B-B14F-4D97-AF65-F5344CB8AC3E}">
        <p14:creationId xmlns:p14="http://schemas.microsoft.com/office/powerpoint/2010/main" val="160086191"/>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75" y="0"/>
            <a:ext cx="5943728" cy="640093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8503" y="0"/>
            <a:ext cx="5943728" cy="6400938"/>
          </a:xfrm>
          <a:prstGeom prst="rect">
            <a:avLst/>
          </a:prstGeom>
        </p:spPr>
      </p:pic>
    </p:spTree>
    <p:extLst>
      <p:ext uri="{BB962C8B-B14F-4D97-AF65-F5344CB8AC3E}">
        <p14:creationId xmlns:p14="http://schemas.microsoft.com/office/powerpoint/2010/main" val="186226757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411" y="0"/>
            <a:ext cx="5943728" cy="6400938"/>
          </a:xfrm>
          <a:prstGeom prst="rect">
            <a:avLst/>
          </a:prstGeom>
        </p:spPr>
      </p:pic>
    </p:spTree>
    <p:extLst>
      <p:ext uri="{BB962C8B-B14F-4D97-AF65-F5344CB8AC3E}">
        <p14:creationId xmlns:p14="http://schemas.microsoft.com/office/powerpoint/2010/main" val="325461975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8411" y="0"/>
            <a:ext cx="5943728" cy="640093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4618" y="175318"/>
            <a:ext cx="6400938" cy="4572099"/>
          </a:xfrm>
          <a:prstGeom prst="rect">
            <a:avLst/>
          </a:prstGeom>
        </p:spPr>
      </p:pic>
      <p:sp>
        <p:nvSpPr>
          <p:cNvPr id="8" name="Oval 7"/>
          <p:cNvSpPr/>
          <p:nvPr/>
        </p:nvSpPr>
        <p:spPr>
          <a:xfrm>
            <a:off x="4447329" y="5010107"/>
            <a:ext cx="1276864" cy="1260390"/>
          </a:xfrm>
          <a:prstGeom prst="ellipse">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9175932" y="509764"/>
            <a:ext cx="1199367" cy="1061829"/>
          </a:xfrm>
          <a:prstGeom prst="rect">
            <a:avLst/>
          </a:prstGeom>
          <a:noFill/>
        </p:spPr>
        <p:txBody>
          <a:bodyPr wrap="none" rtlCol="0">
            <a:spAutoFit/>
          </a:bodyPr>
          <a:lstStyle/>
          <a:p>
            <a:r>
              <a:rPr lang="en-US" sz="2100" dirty="0" smtClean="0"/>
              <a:t>37 hauls</a:t>
            </a:r>
          </a:p>
          <a:p>
            <a:r>
              <a:rPr lang="en-US" sz="2100" dirty="0" smtClean="0"/>
              <a:t>n = 698</a:t>
            </a:r>
          </a:p>
          <a:p>
            <a:r>
              <a:rPr lang="en-US" sz="2100" dirty="0" smtClean="0"/>
              <a:t>No state</a:t>
            </a:r>
            <a:endParaRPr lang="en-US" sz="2100" dirty="0"/>
          </a:p>
        </p:txBody>
      </p:sp>
      <p:sp>
        <p:nvSpPr>
          <p:cNvPr id="11" name="TextBox 10"/>
          <p:cNvSpPr txBox="1"/>
          <p:nvPr/>
        </p:nvSpPr>
        <p:spPr>
          <a:xfrm>
            <a:off x="9245556" y="1867439"/>
            <a:ext cx="1199367" cy="1061829"/>
          </a:xfrm>
          <a:prstGeom prst="rect">
            <a:avLst/>
          </a:prstGeom>
          <a:noFill/>
        </p:spPr>
        <p:txBody>
          <a:bodyPr wrap="none" rtlCol="0">
            <a:spAutoFit/>
          </a:bodyPr>
          <a:lstStyle/>
          <a:p>
            <a:r>
              <a:rPr lang="en-US" sz="2100" dirty="0" smtClean="0"/>
              <a:t>53 hauls</a:t>
            </a:r>
          </a:p>
          <a:p>
            <a:r>
              <a:rPr lang="en-US" sz="2100" dirty="0" smtClean="0"/>
              <a:t>n = 794</a:t>
            </a:r>
          </a:p>
          <a:p>
            <a:r>
              <a:rPr lang="en-US" sz="2100" dirty="0" smtClean="0"/>
              <a:t>No state</a:t>
            </a:r>
            <a:endParaRPr lang="en-US" sz="2100" dirty="0"/>
          </a:p>
        </p:txBody>
      </p:sp>
      <p:sp>
        <p:nvSpPr>
          <p:cNvPr id="12" name="TextBox 11"/>
          <p:cNvSpPr txBox="1"/>
          <p:nvPr/>
        </p:nvSpPr>
        <p:spPr>
          <a:xfrm>
            <a:off x="9245556" y="3386696"/>
            <a:ext cx="1382110" cy="738664"/>
          </a:xfrm>
          <a:prstGeom prst="rect">
            <a:avLst/>
          </a:prstGeom>
          <a:noFill/>
        </p:spPr>
        <p:txBody>
          <a:bodyPr wrap="none" rtlCol="0">
            <a:spAutoFit/>
          </a:bodyPr>
          <a:lstStyle/>
          <a:p>
            <a:r>
              <a:rPr lang="en-US" sz="2100" dirty="0" smtClean="0"/>
              <a:t>n = 6417</a:t>
            </a:r>
          </a:p>
          <a:p>
            <a:r>
              <a:rPr lang="en-US" sz="2100" dirty="0" smtClean="0"/>
              <a:t>With state</a:t>
            </a:r>
            <a:endParaRPr lang="en-US" sz="2100" dirty="0"/>
          </a:p>
        </p:txBody>
      </p:sp>
      <p:sp>
        <p:nvSpPr>
          <p:cNvPr id="9" name="Right Arrow 8"/>
          <p:cNvSpPr/>
          <p:nvPr/>
        </p:nvSpPr>
        <p:spPr>
          <a:xfrm rot="17580704">
            <a:off x="5080952" y="4519237"/>
            <a:ext cx="881448" cy="296562"/>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83269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10972800" cy="676275"/>
          </a:xfrm>
          <a:prstGeom prst="rect">
            <a:avLst/>
          </a:prstGeom>
        </p:spPr>
        <p:txBody>
          <a:bodyPr>
            <a:normAutofit fontScale="90000"/>
          </a:bodyPr>
          <a:lstStyle/>
          <a:p>
            <a:r>
              <a:rPr lang="en-US" dirty="0" smtClean="0"/>
              <a:t>Outline</a:t>
            </a:r>
            <a:endParaRPr lang="en-US" dirty="0"/>
          </a:p>
        </p:txBody>
      </p:sp>
      <p:sp>
        <p:nvSpPr>
          <p:cNvPr id="5" name="Content Placeholder 4"/>
          <p:cNvSpPr>
            <a:spLocks noGrp="1"/>
          </p:cNvSpPr>
          <p:nvPr>
            <p:ph idx="4294967295"/>
          </p:nvPr>
        </p:nvSpPr>
        <p:spPr>
          <a:xfrm>
            <a:off x="0" y="1208088"/>
            <a:ext cx="10972800" cy="4525962"/>
          </a:xfrm>
          <a:prstGeom prst="rect">
            <a:avLst/>
          </a:prstGeom>
        </p:spPr>
        <p:txBody>
          <a:bodyPr>
            <a:noAutofit/>
          </a:bodyPr>
          <a:lstStyle/>
          <a:p>
            <a:pPr marL="514350" indent="-514350">
              <a:buFont typeface="+mj-lt"/>
              <a:buAutoNum type="arabicPeriod"/>
            </a:pPr>
            <a:r>
              <a:rPr lang="en-US" sz="2800" dirty="0" smtClean="0"/>
              <a:t>Data updates/recommended base changes to model input files </a:t>
            </a:r>
          </a:p>
          <a:p>
            <a:pPr marL="514350" indent="-514350">
              <a:buFont typeface="+mj-lt"/>
              <a:buAutoNum type="arabicPeriod"/>
            </a:pPr>
            <a:r>
              <a:rPr lang="en-US" sz="2800" dirty="0" smtClean="0"/>
              <a:t>Additional recommended data changes: Update ageing error, fishery length comps, length comp binning</a:t>
            </a:r>
          </a:p>
          <a:p>
            <a:pPr marL="514350" indent="-514350">
              <a:buFont typeface="+mj-lt"/>
              <a:buAutoNum type="arabicPeriod"/>
            </a:pPr>
            <a:r>
              <a:rPr lang="en-US" sz="2800" dirty="0" smtClean="0"/>
              <a:t>Evaluated apportionment changes: inclusion of AFSC longline survey</a:t>
            </a:r>
          </a:p>
          <a:p>
            <a:pPr marL="514350" indent="-514350">
              <a:buFont typeface="+mj-lt"/>
              <a:buAutoNum type="arabicPeriod"/>
            </a:pPr>
            <a:r>
              <a:rPr lang="en-US" sz="2800" dirty="0"/>
              <a:t>Evaluated model changes: survey/fishery </a:t>
            </a:r>
            <a:r>
              <a:rPr lang="en-US" sz="2800" dirty="0" err="1"/>
              <a:t>selex</a:t>
            </a:r>
            <a:r>
              <a:rPr lang="en-US" sz="2800" dirty="0"/>
              <a:t>, ISS</a:t>
            </a:r>
          </a:p>
          <a:p>
            <a:pPr marL="514350" indent="-514350">
              <a:buFont typeface="+mj-lt"/>
              <a:buAutoNum type="arabicPeriod"/>
            </a:pPr>
            <a:r>
              <a:rPr lang="en-US" sz="2800" dirty="0" smtClean="0"/>
              <a:t>Upcoming assessment work</a:t>
            </a:r>
          </a:p>
          <a:p>
            <a:pPr marL="514350" indent="-514350">
              <a:buFont typeface="+mj-lt"/>
              <a:buAutoNum type="arabicPeriod"/>
            </a:pPr>
            <a:endParaRPr lang="en-US" sz="2800" dirty="0"/>
          </a:p>
          <a:p>
            <a:pPr marL="0" indent="0">
              <a:buNone/>
            </a:pPr>
            <a:r>
              <a:rPr lang="en-US" sz="2800" b="1" i="1" dirty="0" smtClean="0">
                <a:solidFill>
                  <a:schemeClr val="accent4">
                    <a:lumMod val="50000"/>
                  </a:schemeClr>
                </a:solidFill>
              </a:rPr>
              <a:t>Forgiveness &amp; permission…</a:t>
            </a:r>
            <a:endParaRPr lang="en-US" sz="2800" b="1" i="1" dirty="0">
              <a:solidFill>
                <a:schemeClr val="accent4">
                  <a:lumMod val="50000"/>
                </a:schemeClr>
              </a:solidFill>
            </a:endParaRPr>
          </a:p>
          <a:p>
            <a:endParaRPr lang="en-US" sz="2800" dirty="0"/>
          </a:p>
        </p:txBody>
      </p:sp>
    </p:spTree>
    <p:extLst>
      <p:ext uri="{BB962C8B-B14F-4D97-AF65-F5344CB8AC3E}">
        <p14:creationId xmlns:p14="http://schemas.microsoft.com/office/powerpoint/2010/main" val="3145718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825625"/>
            <a:ext cx="11087100" cy="4351338"/>
          </a:xfrm>
          <a:prstGeom prst="rect">
            <a:avLst/>
          </a:prstGeom>
        </p:spPr>
        <p:txBody>
          <a:bodyPr>
            <a:normAutofit/>
          </a:bodyPr>
          <a:lstStyle/>
          <a:p>
            <a:r>
              <a:rPr lang="en-US" sz="2800" dirty="0" smtClean="0"/>
              <a:t>In general, </a:t>
            </a:r>
            <a:r>
              <a:rPr lang="en-US" sz="2800" dirty="0"/>
              <a:t>removing filters, aggregating at </a:t>
            </a:r>
            <a:r>
              <a:rPr lang="en-US" sz="2800" dirty="0" smtClean="0"/>
              <a:t>month-area-gear </a:t>
            </a:r>
            <a:r>
              <a:rPr lang="en-US" sz="2800" dirty="0"/>
              <a:t>level and merging state data helps to smooth out much of the variability in fishery length </a:t>
            </a:r>
            <a:r>
              <a:rPr lang="en-US" sz="2800" dirty="0" smtClean="0"/>
              <a:t>comps, particularly in recent years</a:t>
            </a:r>
          </a:p>
          <a:p>
            <a:r>
              <a:rPr lang="en-US" sz="2800" dirty="0" smtClean="0"/>
              <a:t>Provides a simpler method and leverages all sources of available data to inform model estimates</a:t>
            </a:r>
            <a:endParaRPr lang="en-US" sz="2800" dirty="0"/>
          </a:p>
          <a:p>
            <a:r>
              <a:rPr lang="en-US" sz="2800" dirty="0" smtClean="0"/>
              <a:t>In order to remove variability in fishery length comps and leverage information contained within State length sampling data, </a:t>
            </a:r>
            <a:r>
              <a:rPr lang="en-US" sz="2800" b="1" u="sng" dirty="0" smtClean="0">
                <a:solidFill>
                  <a:schemeClr val="accent2">
                    <a:lumMod val="75000"/>
                  </a:schemeClr>
                </a:solidFill>
              </a:rPr>
              <a:t>Recommend</a:t>
            </a:r>
            <a:r>
              <a:rPr lang="en-US" sz="2800" dirty="0" smtClean="0">
                <a:solidFill>
                  <a:schemeClr val="accent6">
                    <a:lumMod val="75000"/>
                  </a:schemeClr>
                </a:solidFill>
              </a:rPr>
              <a:t> </a:t>
            </a:r>
            <a:r>
              <a:rPr lang="en-US" sz="2800" dirty="0" smtClean="0"/>
              <a:t>new fishery length composition in</a:t>
            </a:r>
            <a:r>
              <a:rPr lang="en-US" sz="2800" dirty="0" smtClean="0">
                <a:solidFill>
                  <a:schemeClr val="accent6">
                    <a:lumMod val="75000"/>
                  </a:schemeClr>
                </a:solidFill>
              </a:rPr>
              <a:t> </a:t>
            </a:r>
            <a:r>
              <a:rPr lang="en-US" sz="2800" dirty="0" smtClean="0"/>
              <a:t>model </a:t>
            </a:r>
            <a:r>
              <a:rPr lang="en-US" sz="2800" b="1" u="sng" dirty="0">
                <a:solidFill>
                  <a:schemeClr val="accent1">
                    <a:lumMod val="75000"/>
                  </a:schemeClr>
                </a:solidFill>
              </a:rPr>
              <a:t>2019.1e</a:t>
            </a:r>
          </a:p>
        </p:txBody>
      </p:sp>
    </p:spTree>
    <p:extLst>
      <p:ext uri="{BB962C8B-B14F-4D97-AF65-F5344CB8AC3E}">
        <p14:creationId xmlns:p14="http://schemas.microsoft.com/office/powerpoint/2010/main" val="410479954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9210"/>
          <a:stretch/>
        </p:blipFill>
        <p:spPr>
          <a:xfrm>
            <a:off x="6397424" y="3143072"/>
            <a:ext cx="4689676" cy="3275192"/>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216025"/>
            <a:ext cx="11677650" cy="4351338"/>
          </a:xfrm>
          <a:prstGeom prst="rect">
            <a:avLst/>
          </a:prstGeom>
        </p:spPr>
        <p:txBody>
          <a:bodyPr>
            <a:normAutofit/>
          </a:bodyPr>
          <a:lstStyle/>
          <a:p>
            <a:r>
              <a:rPr lang="en-US" sz="2800" dirty="0" smtClean="0"/>
              <a:t>Increase in negative log-likelihood value for surveys (due to longline survey fit), decrease for length comps</a:t>
            </a:r>
          </a:p>
        </p:txBody>
      </p:sp>
      <p:graphicFrame>
        <p:nvGraphicFramePr>
          <p:cNvPr id="3" name="Table 2"/>
          <p:cNvGraphicFramePr>
            <a:graphicFrameLocks noGrp="1"/>
          </p:cNvGraphicFramePr>
          <p:nvPr>
            <p:extLst>
              <p:ext uri="{D42A27DB-BD31-4B8C-83A1-F6EECF244321}">
                <p14:modId xmlns:p14="http://schemas.microsoft.com/office/powerpoint/2010/main" val="2985870238"/>
              </p:ext>
            </p:extLst>
          </p:nvPr>
        </p:nvGraphicFramePr>
        <p:xfrm>
          <a:off x="362050" y="2219325"/>
          <a:ext cx="5565774" cy="3625215"/>
        </p:xfrm>
        <a:graphic>
          <a:graphicData uri="http://schemas.openxmlformats.org/drawingml/2006/table">
            <a:tbl>
              <a:tblPr>
                <a:tableStyleId>{5C22544A-7EE6-4342-B048-85BDC9FD1C3A}</a:tableStyleId>
              </a:tblPr>
              <a:tblGrid>
                <a:gridCol w="2821718">
                  <a:extLst>
                    <a:ext uri="{9D8B030D-6E8A-4147-A177-3AD203B41FA5}">
                      <a16:colId xmlns:a16="http://schemas.microsoft.com/office/drawing/2014/main" val="3856982367"/>
                    </a:ext>
                  </a:extLst>
                </a:gridCol>
                <a:gridCol w="1372028">
                  <a:extLst>
                    <a:ext uri="{9D8B030D-6E8A-4147-A177-3AD203B41FA5}">
                      <a16:colId xmlns:a16="http://schemas.microsoft.com/office/drawing/2014/main" val="1441038443"/>
                    </a:ext>
                  </a:extLst>
                </a:gridCol>
                <a:gridCol w="1372028">
                  <a:extLst>
                    <a:ext uri="{9D8B030D-6E8A-4147-A177-3AD203B41FA5}">
                      <a16:colId xmlns:a16="http://schemas.microsoft.com/office/drawing/2014/main" val="742656984"/>
                    </a:ext>
                  </a:extLst>
                </a:gridCol>
              </a:tblGrid>
              <a:tr h="190500">
                <a:tc>
                  <a:txBody>
                    <a:bodyPr/>
                    <a:lstStyle/>
                    <a:p>
                      <a:pPr algn="l" fontAlgn="b"/>
                      <a:r>
                        <a:rPr lang="en-US" sz="2100" b="0" i="0" u="none" strike="noStrike" dirty="0" smtClean="0">
                          <a:solidFill>
                            <a:schemeClr val="dk1"/>
                          </a:solidFill>
                          <a:effectLst/>
                          <a:latin typeface="+mn-lt"/>
                        </a:rPr>
                        <a:t>Component</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a:effectLst/>
                        </a:rPr>
                        <a:t>2019.1d</a:t>
                      </a:r>
                      <a:endParaRPr lang="en-US" sz="2100" b="0" i="0" u="none" strike="noStrike">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ctr"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486600"/>
                  </a:ext>
                </a:extLst>
              </a:tr>
              <a:tr h="190500">
                <a:tc>
                  <a:txBody>
                    <a:bodyPr/>
                    <a:lstStyle/>
                    <a:p>
                      <a:pPr algn="l" fontAlgn="b"/>
                      <a:r>
                        <a:rPr lang="en-US" sz="2100" u="none" strike="noStrike" dirty="0">
                          <a:effectLst/>
                        </a:rPr>
                        <a:t>TOTAL</a:t>
                      </a:r>
                      <a:endParaRPr lang="en-US" sz="2100" b="0" i="0" u="none" strike="noStrike" dirty="0">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dirty="0">
                          <a:solidFill>
                            <a:srgbClr val="000000"/>
                          </a:solidFill>
                          <a:effectLst/>
                          <a:latin typeface="Calibri" panose="020F0502020204030204" pitchFamily="34" charset="0"/>
                        </a:rPr>
                        <a:t>2727.26</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2715.80</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05421126"/>
                  </a:ext>
                </a:extLst>
              </a:tr>
              <a:tr h="190500">
                <a:tc>
                  <a:txBody>
                    <a:bodyPr/>
                    <a:lstStyle/>
                    <a:p>
                      <a:pPr algn="l" fontAlgn="b"/>
                      <a:r>
                        <a:rPr lang="en-US" sz="2100" u="none" strike="noStrike">
                          <a:effectLst/>
                        </a:rPr>
                        <a:t>Catch</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3.99E-12</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2.44E-12</a:t>
                      </a:r>
                    </a:p>
                  </a:txBody>
                  <a:tcPr marL="9525" marR="9525" marT="9525" marB="0" anchor="b">
                    <a:noFill/>
                  </a:tcPr>
                </a:tc>
                <a:extLst>
                  <a:ext uri="{0D108BD9-81ED-4DB2-BD59-A6C34878D82A}">
                    <a16:rowId xmlns:a16="http://schemas.microsoft.com/office/drawing/2014/main" val="2147413098"/>
                  </a:ext>
                </a:extLst>
              </a:tr>
              <a:tr h="190500">
                <a:tc>
                  <a:txBody>
                    <a:bodyPr/>
                    <a:lstStyle/>
                    <a:p>
                      <a:pPr algn="l" fontAlgn="b"/>
                      <a:r>
                        <a:rPr lang="en-US" sz="2100" u="none" strike="noStrike">
                          <a:effectLst/>
                        </a:rPr>
                        <a:t>Survey</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solidFill>
                      <a:schemeClr val="accent2">
                        <a:lumMod val="40000"/>
                        <a:lumOff val="60000"/>
                      </a:schemeClr>
                    </a:solidFill>
                  </a:tcPr>
                </a:tc>
                <a:extLst>
                  <a:ext uri="{0D108BD9-81ED-4DB2-BD59-A6C34878D82A}">
                    <a16:rowId xmlns:a16="http://schemas.microsoft.com/office/drawing/2014/main" val="3597458634"/>
                  </a:ext>
                </a:extLst>
              </a:tr>
              <a:tr h="190500">
                <a:tc>
                  <a:txBody>
                    <a:bodyPr/>
                    <a:lstStyle/>
                    <a:p>
                      <a:pPr algn="l" fontAlgn="b"/>
                      <a:r>
                        <a:rPr lang="en-US" sz="2100" u="none" strike="noStrike">
                          <a:effectLst/>
                        </a:rPr>
                        <a:t>Length_comp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1697.31</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Calibri" panose="020F0502020204030204" pitchFamily="34" charset="0"/>
                        </a:rPr>
                        <a:t>1676.90</a:t>
                      </a:r>
                    </a:p>
                  </a:txBody>
                  <a:tcPr marL="9525" marR="9525" marT="9525" marB="0" anchor="b">
                    <a:solidFill>
                      <a:schemeClr val="accent2">
                        <a:lumMod val="40000"/>
                        <a:lumOff val="60000"/>
                      </a:schemeClr>
                    </a:solidFill>
                  </a:tcPr>
                </a:tc>
                <a:extLst>
                  <a:ext uri="{0D108BD9-81ED-4DB2-BD59-A6C34878D82A}">
                    <a16:rowId xmlns:a16="http://schemas.microsoft.com/office/drawing/2014/main" val="1521411773"/>
                  </a:ext>
                </a:extLst>
              </a:tr>
              <a:tr h="190500">
                <a:tc>
                  <a:txBody>
                    <a:bodyPr/>
                    <a:lstStyle/>
                    <a:p>
                      <a:pPr algn="l" fontAlgn="b"/>
                      <a:r>
                        <a:rPr lang="en-US" sz="2100" u="none" strike="noStrike">
                          <a:effectLst/>
                        </a:rPr>
                        <a:t>Age_comp</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1030.48</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1030.97</a:t>
                      </a:r>
                    </a:p>
                  </a:txBody>
                  <a:tcPr marL="9525" marR="9525" marT="9525" marB="0" anchor="b">
                    <a:noFill/>
                  </a:tcPr>
                </a:tc>
                <a:extLst>
                  <a:ext uri="{0D108BD9-81ED-4DB2-BD59-A6C34878D82A}">
                    <a16:rowId xmlns:a16="http://schemas.microsoft.com/office/drawing/2014/main" val="2149830947"/>
                  </a:ext>
                </a:extLst>
              </a:tr>
              <a:tr h="190500">
                <a:tc>
                  <a:txBody>
                    <a:bodyPr/>
                    <a:lstStyle/>
                    <a:p>
                      <a:pPr algn="l" fontAlgn="b"/>
                      <a:r>
                        <a:rPr lang="en-US" sz="2100" u="none" strike="noStrike">
                          <a:effectLst/>
                        </a:rPr>
                        <a:t>Recruitment</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-2.96</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-3.03</a:t>
                      </a:r>
                    </a:p>
                  </a:txBody>
                  <a:tcPr marL="9525" marR="9525" marT="9525" marB="0" anchor="b">
                    <a:noFill/>
                  </a:tcPr>
                </a:tc>
                <a:extLst>
                  <a:ext uri="{0D108BD9-81ED-4DB2-BD59-A6C34878D82A}">
                    <a16:rowId xmlns:a16="http://schemas.microsoft.com/office/drawing/2014/main" val="933327682"/>
                  </a:ext>
                </a:extLst>
              </a:tr>
              <a:tr h="190500">
                <a:tc>
                  <a:txBody>
                    <a:bodyPr/>
                    <a:lstStyle/>
                    <a:p>
                      <a:pPr algn="l" fontAlgn="b"/>
                      <a:r>
                        <a:rPr lang="en-US" sz="2100" u="none" strike="noStrike">
                          <a:effectLst/>
                        </a:rPr>
                        <a:t>InitEQ_Regime</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3.25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3.17</a:t>
                      </a:r>
                    </a:p>
                  </a:txBody>
                  <a:tcPr marL="9525" marR="9525" marT="9525" marB="0" anchor="b">
                    <a:noFill/>
                  </a:tcPr>
                </a:tc>
                <a:extLst>
                  <a:ext uri="{0D108BD9-81ED-4DB2-BD59-A6C34878D82A}">
                    <a16:rowId xmlns:a16="http://schemas.microsoft.com/office/drawing/2014/main" val="2517147328"/>
                  </a:ext>
                </a:extLst>
              </a:tr>
              <a:tr h="190500">
                <a:tc>
                  <a:txBody>
                    <a:bodyPr/>
                    <a:lstStyle/>
                    <a:p>
                      <a:pPr algn="l" fontAlgn="b"/>
                      <a:r>
                        <a:rPr lang="en-US" sz="2100" u="none" strike="noStrike">
                          <a:effectLst/>
                        </a:rPr>
                        <a:t>Parm_priors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1.15</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1.16</a:t>
                      </a:r>
                    </a:p>
                  </a:txBody>
                  <a:tcPr marL="9525" marR="9525" marT="9525" marB="0" anchor="b">
                    <a:noFill/>
                  </a:tcPr>
                </a:tc>
                <a:extLst>
                  <a:ext uri="{0D108BD9-81ED-4DB2-BD59-A6C34878D82A}">
                    <a16:rowId xmlns:a16="http://schemas.microsoft.com/office/drawing/2014/main" val="747505435"/>
                  </a:ext>
                </a:extLst>
              </a:tr>
              <a:tr h="190500">
                <a:tc>
                  <a:txBody>
                    <a:bodyPr/>
                    <a:lstStyle/>
                    <a:p>
                      <a:pPr algn="l" fontAlgn="b"/>
                      <a:r>
                        <a:rPr lang="en-US" sz="2100" u="none" strike="noStrike">
                          <a:effectLst/>
                        </a:rPr>
                        <a:t>Parm_softbounds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0.01</a:t>
                      </a:r>
                    </a:p>
                  </a:txBody>
                  <a:tcPr marL="9525" marR="9525" marT="9525" marB="0" anchor="b">
                    <a:noFill/>
                  </a:tcPr>
                </a:tc>
                <a:extLst>
                  <a:ext uri="{0D108BD9-81ED-4DB2-BD59-A6C34878D82A}">
                    <a16:rowId xmlns:a16="http://schemas.microsoft.com/office/drawing/2014/main" val="2492610952"/>
                  </a:ext>
                </a:extLst>
              </a:tr>
              <a:tr h="190500">
                <a:tc>
                  <a:txBody>
                    <a:bodyPr/>
                    <a:lstStyle/>
                    <a:p>
                      <a:pPr algn="l" fontAlgn="b"/>
                      <a:r>
                        <a:rPr lang="en-US" sz="2100" u="none" strike="noStrike">
                          <a:effectLst/>
                        </a:rPr>
                        <a:t>Parm_devs</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2100" b="0" i="0" u="none" strike="noStrike">
                          <a:solidFill>
                            <a:srgbClr val="000000"/>
                          </a:solidFill>
                          <a:effectLst/>
                          <a:latin typeface="Calibri" panose="020F0502020204030204" pitchFamily="34" charset="0"/>
                        </a:rPr>
                        <a:t>6.04</a:t>
                      </a:r>
                    </a:p>
                  </a:txBody>
                  <a:tcPr marL="9525" marR="9525" marT="9525" marB="0" anchor="b">
                    <a:noFill/>
                  </a:tcPr>
                </a:tc>
                <a:tc>
                  <a:txBody>
                    <a:bodyPr/>
                    <a:lstStyle/>
                    <a:p>
                      <a:pPr algn="ctr" fontAlgn="b"/>
                      <a:r>
                        <a:rPr lang="en-US" sz="2100" b="0" i="0" u="none" strike="noStrike" dirty="0">
                          <a:solidFill>
                            <a:srgbClr val="000000"/>
                          </a:solidFill>
                          <a:effectLst/>
                          <a:latin typeface="Calibri" panose="020F0502020204030204" pitchFamily="34" charset="0"/>
                        </a:rPr>
                        <a:t>6.00</a:t>
                      </a:r>
                    </a:p>
                  </a:txBody>
                  <a:tcPr marL="9525" marR="9525" marT="9525" marB="0" anchor="b">
                    <a:noFill/>
                  </a:tcPr>
                </a:tc>
                <a:extLst>
                  <a:ext uri="{0D108BD9-81ED-4DB2-BD59-A6C34878D82A}">
                    <a16:rowId xmlns:a16="http://schemas.microsoft.com/office/drawing/2014/main" val="16453464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30068014"/>
              </p:ext>
            </p:extLst>
          </p:nvPr>
        </p:nvGraphicFramePr>
        <p:xfrm>
          <a:off x="7623074" y="1826194"/>
          <a:ext cx="3019425" cy="1318260"/>
        </p:xfrm>
        <a:graphic>
          <a:graphicData uri="http://schemas.openxmlformats.org/drawingml/2006/table">
            <a:tbl>
              <a:tblPr>
                <a:tableStyleId>{5C22544A-7EE6-4342-B048-85BDC9FD1C3A}</a:tableStyleId>
              </a:tblPr>
              <a:tblGrid>
                <a:gridCol w="1006475">
                  <a:extLst>
                    <a:ext uri="{9D8B030D-6E8A-4147-A177-3AD203B41FA5}">
                      <a16:colId xmlns:a16="http://schemas.microsoft.com/office/drawing/2014/main" val="901354390"/>
                    </a:ext>
                  </a:extLst>
                </a:gridCol>
                <a:gridCol w="1006475">
                  <a:extLst>
                    <a:ext uri="{9D8B030D-6E8A-4147-A177-3AD203B41FA5}">
                      <a16:colId xmlns:a16="http://schemas.microsoft.com/office/drawing/2014/main" val="1675358662"/>
                    </a:ext>
                  </a:extLst>
                </a:gridCol>
                <a:gridCol w="1006475">
                  <a:extLst>
                    <a:ext uri="{9D8B030D-6E8A-4147-A177-3AD203B41FA5}">
                      <a16:colId xmlns:a16="http://schemas.microsoft.com/office/drawing/2014/main" val="1992735095"/>
                    </a:ext>
                  </a:extLst>
                </a:gridCol>
              </a:tblGrid>
              <a:tr h="190500">
                <a:tc>
                  <a:txBody>
                    <a:bodyPr/>
                    <a:lstStyle/>
                    <a:p>
                      <a:pPr algn="l" fontAlgn="b"/>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2019.1d</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rPr>
                        <a:t>2019.1e</a:t>
                      </a:r>
                      <a:endParaRPr lang="en-US" sz="2100" b="0" i="0" u="none" strike="noStrike" dirty="0">
                        <a:solidFill>
                          <a:srgbClr val="00000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8224295"/>
                  </a:ext>
                </a:extLst>
              </a:tr>
              <a:tr h="190500">
                <a:tc>
                  <a:txBody>
                    <a:bodyPr/>
                    <a:lstStyle/>
                    <a:p>
                      <a:pPr algn="l" fontAlgn="b"/>
                      <a:r>
                        <a:rPr lang="en-US" sz="2100" u="none" strike="noStrike">
                          <a:effectLst/>
                        </a:rPr>
                        <a:t>ALL</a:t>
                      </a:r>
                      <a:endParaRPr lang="en-US" sz="2100" b="0" i="0" u="none" strike="noStrike">
                        <a:solidFill>
                          <a:srgbClr val="000000"/>
                        </a:solidFill>
                        <a:effectLst/>
                        <a:latin typeface="Calibri" panose="020F0502020204030204" pitchFamily="34" charset="0"/>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Calibri" panose="020F0502020204030204" pitchFamily="34" charset="0"/>
                        </a:rPr>
                        <a:t>-8.03</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dirty="0">
                          <a:solidFill>
                            <a:srgbClr val="000000"/>
                          </a:solidFill>
                          <a:effectLst/>
                          <a:latin typeface="Calibri" panose="020F0502020204030204" pitchFamily="34" charset="0"/>
                        </a:rPr>
                        <a:t>0.63</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4073660275"/>
                  </a:ext>
                </a:extLst>
              </a:tr>
              <a:tr h="190500">
                <a:tc>
                  <a:txBody>
                    <a:bodyPr/>
                    <a:lstStyle/>
                    <a:p>
                      <a:pPr algn="l" fontAlgn="b"/>
                      <a:r>
                        <a:rPr lang="en-US" sz="2100" u="none" strike="noStrike">
                          <a:effectLst/>
                        </a:rPr>
                        <a:t>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-7.19</a:t>
                      </a: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-5.23</a:t>
                      </a:r>
                    </a:p>
                  </a:txBody>
                  <a:tcPr marL="9525" marR="9525" marT="9525" marB="0" anchor="b">
                    <a:noFill/>
                  </a:tcPr>
                </a:tc>
                <a:extLst>
                  <a:ext uri="{0D108BD9-81ED-4DB2-BD59-A6C34878D82A}">
                    <a16:rowId xmlns:a16="http://schemas.microsoft.com/office/drawing/2014/main" val="231092647"/>
                  </a:ext>
                </a:extLst>
              </a:tr>
              <a:tr h="190500">
                <a:tc>
                  <a:txBody>
                    <a:bodyPr/>
                    <a:lstStyle/>
                    <a:p>
                      <a:pPr algn="l" fontAlgn="b"/>
                      <a:r>
                        <a:rPr lang="en-US" sz="2100" u="none" strike="noStrike">
                          <a:effectLst/>
                        </a:rPr>
                        <a:t>LLSrv</a:t>
                      </a:r>
                      <a:endParaRPr lang="en-US" sz="2100" b="0" i="0" u="none" strike="noStrike">
                        <a:solidFill>
                          <a:srgbClr val="000000"/>
                        </a:solidFill>
                        <a:effectLst/>
                        <a:latin typeface="Calibri" panose="020F0502020204030204" pitchFamily="34" charset="0"/>
                      </a:endParaRPr>
                    </a:p>
                  </a:txBody>
                  <a:tcPr marL="9525" marR="9525" marT="9525" marB="0" anchor="b">
                    <a:noFill/>
                  </a:tcPr>
                </a:tc>
                <a:tc>
                  <a:txBody>
                    <a:bodyPr/>
                    <a:lstStyle/>
                    <a:p>
                      <a:pPr marL="0" algn="ctr" defTabSz="914400" rtl="0" eaLnBrk="1" fontAlgn="b" latinLnBrk="0" hangingPunct="1"/>
                      <a:r>
                        <a:rPr lang="en-US" sz="2100" b="0" i="0" u="none" strike="noStrike" kern="1200">
                          <a:solidFill>
                            <a:srgbClr val="000000"/>
                          </a:solidFill>
                          <a:effectLst/>
                          <a:latin typeface="Calibri" panose="020F0502020204030204" pitchFamily="34" charset="0"/>
                          <a:ea typeface="+mn-ea"/>
                          <a:cs typeface="+mn-cs"/>
                        </a:rPr>
                        <a:t>-0.84</a:t>
                      </a:r>
                    </a:p>
                  </a:txBody>
                  <a:tcPr marL="9525" marR="9525" marT="9525" marB="0" anchor="b">
                    <a:noFill/>
                  </a:tcPr>
                </a:tc>
                <a:tc>
                  <a:txBody>
                    <a:bodyPr/>
                    <a:lstStyle/>
                    <a:p>
                      <a:pPr marL="0" algn="ctr" defTabSz="914400" rtl="0" eaLnBrk="1" fontAlgn="b" latinLnBrk="0" hangingPunct="1"/>
                      <a:r>
                        <a:rPr lang="en-US" sz="2100" b="0" i="0" u="none" strike="noStrike" kern="1200" dirty="0">
                          <a:solidFill>
                            <a:srgbClr val="000000"/>
                          </a:solidFill>
                          <a:effectLst/>
                          <a:latin typeface="Calibri" panose="020F0502020204030204" pitchFamily="34" charset="0"/>
                          <a:ea typeface="+mn-ea"/>
                          <a:cs typeface="+mn-cs"/>
                        </a:rPr>
                        <a:t>5.86</a:t>
                      </a:r>
                    </a:p>
                  </a:txBody>
                  <a:tcPr marL="9525" marR="9525" marT="9525" marB="0" anchor="b">
                    <a:noFill/>
                  </a:tcPr>
                </a:tc>
                <a:extLst>
                  <a:ext uri="{0D108BD9-81ED-4DB2-BD59-A6C34878D82A}">
                    <a16:rowId xmlns:a16="http://schemas.microsoft.com/office/drawing/2014/main" val="1909116409"/>
                  </a:ext>
                </a:extLst>
              </a:tr>
            </a:tbl>
          </a:graphicData>
        </a:graphic>
      </p:graphicFrame>
      <p:cxnSp>
        <p:nvCxnSpPr>
          <p:cNvPr id="8" name="Straight Arrow Connector 7"/>
          <p:cNvCxnSpPr/>
          <p:nvPr/>
        </p:nvCxnSpPr>
        <p:spPr>
          <a:xfrm flipV="1">
            <a:off x="5927824" y="2695575"/>
            <a:ext cx="1482626" cy="69612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52426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Fishery length comp investigations</a:t>
            </a:r>
          </a:p>
        </p:txBody>
      </p:sp>
      <p:sp>
        <p:nvSpPr>
          <p:cNvPr id="5" name="Content Placeholder 4"/>
          <p:cNvSpPr>
            <a:spLocks noGrp="1"/>
          </p:cNvSpPr>
          <p:nvPr>
            <p:ph idx="4294967295"/>
          </p:nvPr>
        </p:nvSpPr>
        <p:spPr>
          <a:xfrm>
            <a:off x="0" y="1301750"/>
            <a:ext cx="12087225" cy="4351338"/>
          </a:xfrm>
          <a:prstGeom prst="rect">
            <a:avLst/>
          </a:prstGeom>
        </p:spPr>
        <p:txBody>
          <a:bodyPr>
            <a:normAutofit/>
          </a:bodyPr>
          <a:lstStyle/>
          <a:p>
            <a:r>
              <a:rPr lang="en-US" sz="2800" dirty="0" smtClean="0"/>
              <a:t>Not a dramatic change in SSB or recruitment estimate trends, though differences in some years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259" y="2182795"/>
            <a:ext cx="5544768" cy="4265206"/>
          </a:xfrm>
          <a:prstGeom prst="rect">
            <a:avLst/>
          </a:prstGeom>
        </p:spPr>
      </p:pic>
      <p:pic>
        <p:nvPicPr>
          <p:cNvPr id="3" name="Picture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1027" y="2182795"/>
            <a:ext cx="5544065" cy="4264666"/>
          </a:xfrm>
          <a:prstGeom prst="rect">
            <a:avLst/>
          </a:prstGeom>
        </p:spPr>
      </p:pic>
    </p:spTree>
    <p:extLst>
      <p:ext uri="{BB962C8B-B14F-4D97-AF65-F5344CB8AC3E}">
        <p14:creationId xmlns:p14="http://schemas.microsoft.com/office/powerpoint/2010/main" val="152272229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1" y="1825625"/>
            <a:ext cx="11385973" cy="4351338"/>
          </a:xfrm>
          <a:prstGeom prst="rect">
            <a:avLst/>
          </a:prstGeom>
        </p:spPr>
        <p:txBody>
          <a:bodyPr>
            <a:normAutofit/>
          </a:bodyPr>
          <a:lstStyle/>
          <a:p>
            <a:r>
              <a:rPr lang="en-US" sz="2800" dirty="0" smtClean="0"/>
              <a:t>But, only gets us so far, there remains variability across lengths in length composition data in general with 1 cm length bins</a:t>
            </a:r>
          </a:p>
          <a:p>
            <a:r>
              <a:rPr lang="en-US" sz="2800" dirty="0" smtClean="0"/>
              <a:t>Align with EBS cod investigations this year, and investigate binning length data </a:t>
            </a:r>
          </a:p>
          <a:p>
            <a:pPr lvl="1"/>
            <a:r>
              <a:rPr lang="en-US" sz="2800" dirty="0" smtClean="0"/>
              <a:t>2 cm bins – </a:t>
            </a:r>
            <a:r>
              <a:rPr lang="en-US" sz="2800" b="1" u="sng" dirty="0" smtClean="0">
                <a:solidFill>
                  <a:schemeClr val="accent1">
                    <a:lumMod val="75000"/>
                  </a:schemeClr>
                </a:solidFill>
              </a:rPr>
              <a:t>2019.1e.2cm</a:t>
            </a:r>
          </a:p>
          <a:p>
            <a:pPr lvl="1"/>
            <a:r>
              <a:rPr lang="en-US" sz="2800" dirty="0" smtClean="0"/>
              <a:t>5 cm bins – </a:t>
            </a:r>
            <a:r>
              <a:rPr lang="en-US" sz="2800" b="1" u="sng" dirty="0" smtClean="0">
                <a:solidFill>
                  <a:schemeClr val="accent1">
                    <a:lumMod val="75000"/>
                  </a:schemeClr>
                </a:solidFill>
              </a:rPr>
              <a:t>2019.1e.5cm</a:t>
            </a:r>
          </a:p>
          <a:p>
            <a:r>
              <a:rPr lang="en-US" sz="2800" dirty="0" smtClean="0"/>
              <a:t>Affects: all length composition and CAAL for surveys and fishery fleets</a:t>
            </a:r>
          </a:p>
        </p:txBody>
      </p:sp>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Length composition binning</a:t>
            </a:r>
            <a:endParaRPr lang="en-US" dirty="0"/>
          </a:p>
        </p:txBody>
      </p:sp>
    </p:spTree>
    <p:extLst>
      <p:ext uri="{BB962C8B-B14F-4D97-AF65-F5344CB8AC3E}">
        <p14:creationId xmlns:p14="http://schemas.microsoft.com/office/powerpoint/2010/main" val="344838314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0515600" cy="1325563"/>
          </a:xfrm>
          <a:prstGeom prst="rect">
            <a:avLst/>
          </a:prstGeom>
        </p:spPr>
        <p:txBody>
          <a:bodyPr/>
          <a:lstStyle/>
          <a:p>
            <a:r>
              <a:rPr lang="en-US" dirty="0" smtClean="0"/>
              <a:t>Length comp binning: fishery</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27" y="719607"/>
            <a:ext cx="3657679" cy="548651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7160" y="685741"/>
            <a:ext cx="3657679" cy="5486518"/>
          </a:xfrm>
          <a:prstGeom prst="rect">
            <a:avLst/>
          </a:prstGeom>
        </p:spPr>
      </p:pic>
      <p:pic>
        <p:nvPicPr>
          <p:cNvPr id="18" name="Picture 1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0266" y="719607"/>
            <a:ext cx="3657679" cy="5486518"/>
          </a:xfrm>
          <a:prstGeom prst="rect">
            <a:avLst/>
          </a:prstGeom>
        </p:spPr>
      </p:pic>
    </p:spTree>
    <p:extLst>
      <p:ext uri="{BB962C8B-B14F-4D97-AF65-F5344CB8AC3E}">
        <p14:creationId xmlns:p14="http://schemas.microsoft.com/office/powerpoint/2010/main" val="102706186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0"/>
            <a:ext cx="10515600" cy="1325563"/>
          </a:xfrm>
          <a:prstGeom prst="rect">
            <a:avLst/>
          </a:prstGeom>
        </p:spPr>
        <p:txBody>
          <a:bodyPr/>
          <a:lstStyle/>
          <a:p>
            <a:r>
              <a:rPr lang="en-US" dirty="0" smtClean="0"/>
              <a:t>Length comp binning: survey</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5294" y="780568"/>
            <a:ext cx="3657679" cy="548651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9720" y="780568"/>
            <a:ext cx="3657679" cy="5486518"/>
          </a:xfrm>
          <a:prstGeom prst="rect">
            <a:avLst/>
          </a:prstGeom>
        </p:spPr>
      </p:pic>
    </p:spTree>
    <p:extLst>
      <p:ext uri="{BB962C8B-B14F-4D97-AF65-F5344CB8AC3E}">
        <p14:creationId xmlns:p14="http://schemas.microsoft.com/office/powerpoint/2010/main" val="878175382"/>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5196"/>
          <a:stretch/>
        </p:blipFill>
        <p:spPr>
          <a:xfrm>
            <a:off x="7345221" y="0"/>
            <a:ext cx="4433606" cy="2892213"/>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a:t>Length comp binning</a:t>
            </a:r>
          </a:p>
        </p:txBody>
      </p:sp>
      <p:sp>
        <p:nvSpPr>
          <p:cNvPr id="5" name="Content Placeholder 4"/>
          <p:cNvSpPr>
            <a:spLocks noGrp="1"/>
          </p:cNvSpPr>
          <p:nvPr>
            <p:ph idx="4294967295"/>
          </p:nvPr>
        </p:nvSpPr>
        <p:spPr>
          <a:xfrm>
            <a:off x="0" y="1271588"/>
            <a:ext cx="10515600" cy="4351337"/>
          </a:xfrm>
          <a:prstGeom prst="rect">
            <a:avLst/>
          </a:prstGeom>
        </p:spPr>
        <p:txBody>
          <a:bodyPr/>
          <a:lstStyle/>
          <a:p>
            <a:r>
              <a:rPr lang="en-US" sz="2800" dirty="0" smtClean="0"/>
              <a:t>Data fits:</a:t>
            </a:r>
          </a:p>
        </p:txBody>
      </p:sp>
      <p:graphicFrame>
        <p:nvGraphicFramePr>
          <p:cNvPr id="3" name="Table 2"/>
          <p:cNvGraphicFramePr>
            <a:graphicFrameLocks noGrp="1"/>
          </p:cNvGraphicFramePr>
          <p:nvPr>
            <p:extLst>
              <p:ext uri="{D42A27DB-BD31-4B8C-83A1-F6EECF244321}">
                <p14:modId xmlns:p14="http://schemas.microsoft.com/office/powerpoint/2010/main" val="775971733"/>
              </p:ext>
            </p:extLst>
          </p:nvPr>
        </p:nvGraphicFramePr>
        <p:xfrm>
          <a:off x="296562" y="2079413"/>
          <a:ext cx="6905819" cy="3625215"/>
        </p:xfrm>
        <a:graphic>
          <a:graphicData uri="http://schemas.openxmlformats.org/drawingml/2006/table">
            <a:tbl>
              <a:tblPr>
                <a:tableStyleId>{5C22544A-7EE6-4342-B048-85BDC9FD1C3A}</a:tableStyleId>
              </a:tblPr>
              <a:tblGrid>
                <a:gridCol w="2397286">
                  <a:extLst>
                    <a:ext uri="{9D8B030D-6E8A-4147-A177-3AD203B41FA5}">
                      <a16:colId xmlns:a16="http://schemas.microsoft.com/office/drawing/2014/main" val="1426533958"/>
                    </a:ext>
                  </a:extLst>
                </a:gridCol>
                <a:gridCol w="1116917">
                  <a:extLst>
                    <a:ext uri="{9D8B030D-6E8A-4147-A177-3AD203B41FA5}">
                      <a16:colId xmlns:a16="http://schemas.microsoft.com/office/drawing/2014/main" val="288586384"/>
                    </a:ext>
                  </a:extLst>
                </a:gridCol>
                <a:gridCol w="1695808">
                  <a:extLst>
                    <a:ext uri="{9D8B030D-6E8A-4147-A177-3AD203B41FA5}">
                      <a16:colId xmlns:a16="http://schemas.microsoft.com/office/drawing/2014/main" val="2904837678"/>
                    </a:ext>
                  </a:extLst>
                </a:gridCol>
                <a:gridCol w="1695808">
                  <a:extLst>
                    <a:ext uri="{9D8B030D-6E8A-4147-A177-3AD203B41FA5}">
                      <a16:colId xmlns:a16="http://schemas.microsoft.com/office/drawing/2014/main" val="4087931172"/>
                    </a:ext>
                  </a:extLst>
                </a:gridCol>
              </a:tblGrid>
              <a:tr h="190500">
                <a:tc>
                  <a:txBody>
                    <a:bodyPr/>
                    <a:lstStyle/>
                    <a:p>
                      <a:pPr algn="l" fontAlgn="b"/>
                      <a:r>
                        <a:rPr lang="en-US" sz="2100" b="0" i="0" u="none" strike="noStrike" dirty="0" smtClean="0">
                          <a:solidFill>
                            <a:schemeClr val="dk1"/>
                          </a:solidFill>
                          <a:effectLst/>
                          <a:latin typeface="+mj-lt"/>
                        </a:rPr>
                        <a:t>Component</a:t>
                      </a:r>
                      <a:endParaRPr lang="en-US" sz="2100" b="0" i="0" u="none" strike="noStrike" dirty="0">
                        <a:solidFill>
                          <a:srgbClr val="000000"/>
                        </a:solidFill>
                        <a:effectLst/>
                        <a:latin typeface="+mj-lt"/>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latin typeface="+mj-lt"/>
                        </a:rPr>
                        <a:t>2019.1e</a:t>
                      </a:r>
                      <a:endParaRPr lang="en-US" sz="2100" b="0" i="0" u="none" strike="noStrike">
                        <a:solidFill>
                          <a:srgbClr val="000000"/>
                        </a:solidFill>
                        <a:effectLst/>
                        <a:latin typeface="+mj-lt"/>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a:effectLst/>
                          <a:latin typeface="+mj-lt"/>
                        </a:rPr>
                        <a:t>2019.1e.2cm</a:t>
                      </a:r>
                      <a:endParaRPr lang="en-US" sz="2100" b="0" i="0" u="none" strike="noStrike">
                        <a:solidFill>
                          <a:srgbClr val="000000"/>
                        </a:solidFill>
                        <a:effectLst/>
                        <a:latin typeface="+mj-lt"/>
                      </a:endParaRPr>
                    </a:p>
                  </a:txBody>
                  <a:tcPr marL="9525" marR="9525" marT="9525" marB="0" anchor="b">
                    <a:lnB w="12700" cap="flat" cmpd="sng" algn="ctr">
                      <a:solidFill>
                        <a:schemeClr val="tx1"/>
                      </a:solidFill>
                      <a:prstDash val="solid"/>
                      <a:round/>
                      <a:headEnd type="none" w="med" len="med"/>
                      <a:tailEnd type="none" w="med" len="med"/>
                    </a:lnB>
                    <a:noFill/>
                  </a:tcPr>
                </a:tc>
                <a:tc>
                  <a:txBody>
                    <a:bodyPr/>
                    <a:lstStyle/>
                    <a:p>
                      <a:pPr algn="l" fontAlgn="b"/>
                      <a:r>
                        <a:rPr lang="en-US" sz="2100" u="none" strike="noStrike" dirty="0">
                          <a:effectLst/>
                          <a:latin typeface="+mj-lt"/>
                        </a:rPr>
                        <a:t>2019.1e.5cm</a:t>
                      </a:r>
                      <a:endParaRPr lang="en-US" sz="2100" b="0" i="0" u="none" strike="noStrike" dirty="0">
                        <a:solidFill>
                          <a:srgbClr val="000000"/>
                        </a:solidFill>
                        <a:effectLst/>
                        <a:latin typeface="+mj-lt"/>
                      </a:endParaRPr>
                    </a:p>
                  </a:txBody>
                  <a:tcPr marL="9525" marR="9525" marT="9525" marB="0"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5548839"/>
                  </a:ext>
                </a:extLst>
              </a:tr>
              <a:tr h="190500">
                <a:tc>
                  <a:txBody>
                    <a:bodyPr/>
                    <a:lstStyle/>
                    <a:p>
                      <a:pPr algn="l" fontAlgn="b"/>
                      <a:r>
                        <a:rPr lang="en-US" sz="2100" u="none" strike="noStrike" dirty="0">
                          <a:effectLst/>
                          <a:latin typeface="+mj-lt"/>
                        </a:rPr>
                        <a:t>TOTAL</a:t>
                      </a:r>
                      <a:endParaRPr lang="en-US" sz="21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mj-lt"/>
                        </a:rPr>
                        <a:t>2715.80</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mj-lt"/>
                        </a:rPr>
                        <a:t>2342.31</a:t>
                      </a:r>
                    </a:p>
                  </a:txBody>
                  <a:tcPr marL="9525" marR="9525" marT="9525" marB="0" anchor="b">
                    <a:lnT w="12700" cap="flat" cmpd="sng" algn="ctr">
                      <a:solidFill>
                        <a:schemeClr val="tx1"/>
                      </a:solidFill>
                      <a:prstDash val="solid"/>
                      <a:round/>
                      <a:headEnd type="none" w="med" len="med"/>
                      <a:tailEnd type="none" w="med" len="med"/>
                    </a:lnT>
                    <a:noFill/>
                  </a:tcPr>
                </a:tc>
                <a:tc>
                  <a:txBody>
                    <a:bodyPr/>
                    <a:lstStyle/>
                    <a:p>
                      <a:pPr algn="ctr" fontAlgn="b"/>
                      <a:r>
                        <a:rPr lang="en-US" sz="2100" b="0" i="0" u="none" strike="noStrike">
                          <a:solidFill>
                            <a:srgbClr val="000000"/>
                          </a:solidFill>
                          <a:effectLst/>
                          <a:latin typeface="+mj-lt"/>
                        </a:rPr>
                        <a:t>1974.01</a:t>
                      </a:r>
                    </a:p>
                  </a:txBody>
                  <a:tcPr marL="9525" marR="9525" marT="9525" marB="0" anchor="b">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760894384"/>
                  </a:ext>
                </a:extLst>
              </a:tr>
              <a:tr h="190500">
                <a:tc>
                  <a:txBody>
                    <a:bodyPr/>
                    <a:lstStyle/>
                    <a:p>
                      <a:pPr algn="l" fontAlgn="b"/>
                      <a:r>
                        <a:rPr lang="en-US" sz="2100" u="none" strike="noStrike">
                          <a:effectLst/>
                          <a:latin typeface="+mj-lt"/>
                        </a:rPr>
                        <a:t>Catch</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2.44E-12</a:t>
                      </a:r>
                    </a:p>
                  </a:txBody>
                  <a:tcPr marL="9525" marR="9525" marT="9525" marB="0" anchor="b">
                    <a:noFill/>
                  </a:tcPr>
                </a:tc>
                <a:tc>
                  <a:txBody>
                    <a:bodyPr/>
                    <a:lstStyle/>
                    <a:p>
                      <a:pPr algn="ctr" fontAlgn="b"/>
                      <a:r>
                        <a:rPr lang="en-US" sz="2100" b="0" i="0" u="none" strike="noStrike">
                          <a:solidFill>
                            <a:srgbClr val="000000"/>
                          </a:solidFill>
                          <a:effectLst/>
                          <a:latin typeface="+mj-lt"/>
                        </a:rPr>
                        <a:t>1.98E-12</a:t>
                      </a:r>
                    </a:p>
                  </a:txBody>
                  <a:tcPr marL="9525" marR="9525" marT="9525" marB="0" anchor="b">
                    <a:noFill/>
                  </a:tcPr>
                </a:tc>
                <a:tc>
                  <a:txBody>
                    <a:bodyPr/>
                    <a:lstStyle/>
                    <a:p>
                      <a:pPr algn="ctr" fontAlgn="b"/>
                      <a:r>
                        <a:rPr lang="en-US" sz="2100" b="0" i="0" u="none" strike="noStrike">
                          <a:solidFill>
                            <a:srgbClr val="000000"/>
                          </a:solidFill>
                          <a:effectLst/>
                          <a:latin typeface="+mj-lt"/>
                        </a:rPr>
                        <a:t>1.91E-12</a:t>
                      </a:r>
                    </a:p>
                  </a:txBody>
                  <a:tcPr marL="9525" marR="9525" marT="9525" marB="0" anchor="b">
                    <a:noFill/>
                  </a:tcPr>
                </a:tc>
                <a:extLst>
                  <a:ext uri="{0D108BD9-81ED-4DB2-BD59-A6C34878D82A}">
                    <a16:rowId xmlns:a16="http://schemas.microsoft.com/office/drawing/2014/main" val="2469387957"/>
                  </a:ext>
                </a:extLst>
              </a:tr>
              <a:tr h="190500">
                <a:tc>
                  <a:txBody>
                    <a:bodyPr/>
                    <a:lstStyle/>
                    <a:p>
                      <a:pPr algn="l" fontAlgn="b"/>
                      <a:r>
                        <a:rPr lang="en-US" sz="2100" u="none" strike="noStrike">
                          <a:effectLst/>
                          <a:latin typeface="+mj-lt"/>
                        </a:rPr>
                        <a:t>Survey</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0.63</a:t>
                      </a:r>
                    </a:p>
                  </a:txBody>
                  <a:tcPr marL="9525" marR="9525" marT="9525" marB="0" anchor="b">
                    <a:solidFill>
                      <a:schemeClr val="accent2">
                        <a:lumMod val="40000"/>
                        <a:lumOff val="60000"/>
                      </a:schemeClr>
                    </a:solidFill>
                  </a:tcPr>
                </a:tc>
                <a:tc>
                  <a:txBody>
                    <a:bodyPr/>
                    <a:lstStyle/>
                    <a:p>
                      <a:pPr algn="ctr" fontAlgn="b"/>
                      <a:r>
                        <a:rPr lang="en-US" sz="2100" b="0" i="0" u="none" strike="noStrike">
                          <a:solidFill>
                            <a:srgbClr val="000000"/>
                          </a:solidFill>
                          <a:effectLst/>
                          <a:latin typeface="+mj-lt"/>
                        </a:rPr>
                        <a:t>1.46</a:t>
                      </a:r>
                    </a:p>
                  </a:txBody>
                  <a:tcPr marL="9525" marR="9525" marT="9525" marB="0" anchor="b">
                    <a:solidFill>
                      <a:schemeClr val="accent2">
                        <a:lumMod val="40000"/>
                        <a:lumOff val="60000"/>
                      </a:schemeClr>
                    </a:solidFill>
                  </a:tcPr>
                </a:tc>
                <a:tc>
                  <a:txBody>
                    <a:bodyPr/>
                    <a:lstStyle/>
                    <a:p>
                      <a:pPr algn="ctr" fontAlgn="b"/>
                      <a:r>
                        <a:rPr lang="en-US" sz="2100" b="0" i="0" u="none" strike="noStrike" dirty="0">
                          <a:solidFill>
                            <a:srgbClr val="000000"/>
                          </a:solidFill>
                          <a:effectLst/>
                          <a:latin typeface="+mj-lt"/>
                        </a:rPr>
                        <a:t>2.16</a:t>
                      </a:r>
                    </a:p>
                  </a:txBody>
                  <a:tcPr marL="9525" marR="9525" marT="9525" marB="0" anchor="b">
                    <a:solidFill>
                      <a:schemeClr val="accent2">
                        <a:lumMod val="40000"/>
                        <a:lumOff val="60000"/>
                      </a:schemeClr>
                    </a:solidFill>
                  </a:tcPr>
                </a:tc>
                <a:extLst>
                  <a:ext uri="{0D108BD9-81ED-4DB2-BD59-A6C34878D82A}">
                    <a16:rowId xmlns:a16="http://schemas.microsoft.com/office/drawing/2014/main" val="2139727499"/>
                  </a:ext>
                </a:extLst>
              </a:tr>
              <a:tr h="190500">
                <a:tc>
                  <a:txBody>
                    <a:bodyPr/>
                    <a:lstStyle/>
                    <a:p>
                      <a:pPr algn="l" fontAlgn="b"/>
                      <a:r>
                        <a:rPr lang="en-US" sz="2100" u="none" strike="noStrike">
                          <a:effectLst/>
                          <a:latin typeface="+mj-lt"/>
                        </a:rPr>
                        <a:t>Length_comp</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1676.90</a:t>
                      </a:r>
                    </a:p>
                  </a:txBody>
                  <a:tcPr marL="9525" marR="9525" marT="9525" marB="0" anchor="b">
                    <a:noFill/>
                  </a:tcPr>
                </a:tc>
                <a:tc>
                  <a:txBody>
                    <a:bodyPr/>
                    <a:lstStyle/>
                    <a:p>
                      <a:pPr algn="ctr" fontAlgn="b"/>
                      <a:r>
                        <a:rPr lang="en-US" sz="2100" b="0" i="0" u="none" strike="noStrike">
                          <a:solidFill>
                            <a:srgbClr val="000000"/>
                          </a:solidFill>
                          <a:effectLst/>
                          <a:latin typeface="+mj-lt"/>
                        </a:rPr>
                        <a:t>1507.59</a:t>
                      </a:r>
                    </a:p>
                  </a:txBody>
                  <a:tcPr marL="9525" marR="9525" marT="9525" marB="0" anchor="b">
                    <a:noFill/>
                  </a:tcPr>
                </a:tc>
                <a:tc>
                  <a:txBody>
                    <a:bodyPr/>
                    <a:lstStyle/>
                    <a:p>
                      <a:pPr algn="ctr" fontAlgn="b"/>
                      <a:r>
                        <a:rPr lang="en-US" sz="2100" b="0" i="0" u="none" strike="noStrike">
                          <a:solidFill>
                            <a:srgbClr val="000000"/>
                          </a:solidFill>
                          <a:effectLst/>
                          <a:latin typeface="+mj-lt"/>
                        </a:rPr>
                        <a:t>1330.40</a:t>
                      </a:r>
                    </a:p>
                  </a:txBody>
                  <a:tcPr marL="9525" marR="9525" marT="9525" marB="0" anchor="b">
                    <a:noFill/>
                  </a:tcPr>
                </a:tc>
                <a:extLst>
                  <a:ext uri="{0D108BD9-81ED-4DB2-BD59-A6C34878D82A}">
                    <a16:rowId xmlns:a16="http://schemas.microsoft.com/office/drawing/2014/main" val="3834298853"/>
                  </a:ext>
                </a:extLst>
              </a:tr>
              <a:tr h="190500">
                <a:tc>
                  <a:txBody>
                    <a:bodyPr/>
                    <a:lstStyle/>
                    <a:p>
                      <a:pPr algn="l" fontAlgn="b"/>
                      <a:r>
                        <a:rPr lang="en-US" sz="2100" u="none" strike="noStrike">
                          <a:effectLst/>
                          <a:latin typeface="+mj-lt"/>
                        </a:rPr>
                        <a:t>Age_comp</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1030.97</a:t>
                      </a:r>
                    </a:p>
                  </a:txBody>
                  <a:tcPr marL="9525" marR="9525" marT="9525" marB="0" anchor="b">
                    <a:noFill/>
                  </a:tcPr>
                </a:tc>
                <a:tc>
                  <a:txBody>
                    <a:bodyPr/>
                    <a:lstStyle/>
                    <a:p>
                      <a:pPr algn="ctr" fontAlgn="b"/>
                      <a:r>
                        <a:rPr lang="en-US" sz="2100" b="0" i="0" u="none" strike="noStrike">
                          <a:solidFill>
                            <a:srgbClr val="000000"/>
                          </a:solidFill>
                          <a:effectLst/>
                          <a:latin typeface="+mj-lt"/>
                        </a:rPr>
                        <a:t>825.75</a:t>
                      </a:r>
                    </a:p>
                  </a:txBody>
                  <a:tcPr marL="9525" marR="9525" marT="9525" marB="0" anchor="b">
                    <a:noFill/>
                  </a:tcPr>
                </a:tc>
                <a:tc>
                  <a:txBody>
                    <a:bodyPr/>
                    <a:lstStyle/>
                    <a:p>
                      <a:pPr algn="ctr" fontAlgn="b"/>
                      <a:r>
                        <a:rPr lang="en-US" sz="2100" b="0" i="0" u="none" strike="noStrike">
                          <a:solidFill>
                            <a:srgbClr val="000000"/>
                          </a:solidFill>
                          <a:effectLst/>
                          <a:latin typeface="+mj-lt"/>
                        </a:rPr>
                        <a:t>633.31</a:t>
                      </a:r>
                    </a:p>
                  </a:txBody>
                  <a:tcPr marL="9525" marR="9525" marT="9525" marB="0" anchor="b">
                    <a:noFill/>
                  </a:tcPr>
                </a:tc>
                <a:extLst>
                  <a:ext uri="{0D108BD9-81ED-4DB2-BD59-A6C34878D82A}">
                    <a16:rowId xmlns:a16="http://schemas.microsoft.com/office/drawing/2014/main" val="3092143260"/>
                  </a:ext>
                </a:extLst>
              </a:tr>
              <a:tr h="190500">
                <a:tc>
                  <a:txBody>
                    <a:bodyPr/>
                    <a:lstStyle/>
                    <a:p>
                      <a:pPr algn="l" fontAlgn="b"/>
                      <a:r>
                        <a:rPr lang="en-US" sz="2100" u="none" strike="noStrike">
                          <a:effectLst/>
                          <a:latin typeface="+mj-lt"/>
                        </a:rPr>
                        <a:t>Recruitment</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-3.03</a:t>
                      </a:r>
                    </a:p>
                  </a:txBody>
                  <a:tcPr marL="9525" marR="9525" marT="9525" marB="0" anchor="b">
                    <a:noFill/>
                  </a:tcPr>
                </a:tc>
                <a:tc>
                  <a:txBody>
                    <a:bodyPr/>
                    <a:lstStyle/>
                    <a:p>
                      <a:pPr algn="ctr" fontAlgn="b"/>
                      <a:r>
                        <a:rPr lang="en-US" sz="2100" b="0" i="0" u="none" strike="noStrike">
                          <a:solidFill>
                            <a:srgbClr val="000000"/>
                          </a:solidFill>
                          <a:effectLst/>
                          <a:latin typeface="+mj-lt"/>
                        </a:rPr>
                        <a:t>-2.74</a:t>
                      </a:r>
                    </a:p>
                  </a:txBody>
                  <a:tcPr marL="9525" marR="9525" marT="9525" marB="0" anchor="b">
                    <a:noFill/>
                  </a:tcPr>
                </a:tc>
                <a:tc>
                  <a:txBody>
                    <a:bodyPr/>
                    <a:lstStyle/>
                    <a:p>
                      <a:pPr algn="ctr" fontAlgn="b"/>
                      <a:r>
                        <a:rPr lang="en-US" sz="2100" b="0" i="0" u="none" strike="noStrike">
                          <a:solidFill>
                            <a:srgbClr val="000000"/>
                          </a:solidFill>
                          <a:effectLst/>
                          <a:latin typeface="+mj-lt"/>
                        </a:rPr>
                        <a:t>-1.62</a:t>
                      </a:r>
                    </a:p>
                  </a:txBody>
                  <a:tcPr marL="9525" marR="9525" marT="9525" marB="0" anchor="b">
                    <a:noFill/>
                  </a:tcPr>
                </a:tc>
                <a:extLst>
                  <a:ext uri="{0D108BD9-81ED-4DB2-BD59-A6C34878D82A}">
                    <a16:rowId xmlns:a16="http://schemas.microsoft.com/office/drawing/2014/main" val="1147647338"/>
                  </a:ext>
                </a:extLst>
              </a:tr>
              <a:tr h="190500">
                <a:tc>
                  <a:txBody>
                    <a:bodyPr/>
                    <a:lstStyle/>
                    <a:p>
                      <a:pPr algn="l" fontAlgn="b"/>
                      <a:r>
                        <a:rPr lang="en-US" sz="2100" u="none" strike="noStrike">
                          <a:effectLst/>
                          <a:latin typeface="+mj-lt"/>
                        </a:rPr>
                        <a:t>InitEQ_Regime</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3.17</a:t>
                      </a:r>
                    </a:p>
                  </a:txBody>
                  <a:tcPr marL="9525" marR="9525" marT="9525" marB="0" anchor="b">
                    <a:noFill/>
                  </a:tcPr>
                </a:tc>
                <a:tc>
                  <a:txBody>
                    <a:bodyPr/>
                    <a:lstStyle/>
                    <a:p>
                      <a:pPr algn="ctr" fontAlgn="b"/>
                      <a:r>
                        <a:rPr lang="en-US" sz="2100" b="0" i="0" u="none" strike="noStrike">
                          <a:solidFill>
                            <a:srgbClr val="000000"/>
                          </a:solidFill>
                          <a:effectLst/>
                          <a:latin typeface="+mj-lt"/>
                        </a:rPr>
                        <a:t>3.18</a:t>
                      </a:r>
                    </a:p>
                  </a:txBody>
                  <a:tcPr marL="9525" marR="9525" marT="9525" marB="0" anchor="b">
                    <a:noFill/>
                  </a:tcPr>
                </a:tc>
                <a:tc>
                  <a:txBody>
                    <a:bodyPr/>
                    <a:lstStyle/>
                    <a:p>
                      <a:pPr algn="ctr" fontAlgn="b"/>
                      <a:r>
                        <a:rPr lang="en-US" sz="2100" b="0" i="0" u="none" strike="noStrike">
                          <a:solidFill>
                            <a:srgbClr val="000000"/>
                          </a:solidFill>
                          <a:effectLst/>
                          <a:latin typeface="+mj-lt"/>
                        </a:rPr>
                        <a:t>3.02</a:t>
                      </a:r>
                    </a:p>
                  </a:txBody>
                  <a:tcPr marL="9525" marR="9525" marT="9525" marB="0" anchor="b">
                    <a:noFill/>
                  </a:tcPr>
                </a:tc>
                <a:extLst>
                  <a:ext uri="{0D108BD9-81ED-4DB2-BD59-A6C34878D82A}">
                    <a16:rowId xmlns:a16="http://schemas.microsoft.com/office/drawing/2014/main" val="1335390025"/>
                  </a:ext>
                </a:extLst>
              </a:tr>
              <a:tr h="190500">
                <a:tc>
                  <a:txBody>
                    <a:bodyPr/>
                    <a:lstStyle/>
                    <a:p>
                      <a:pPr algn="l" fontAlgn="b"/>
                      <a:r>
                        <a:rPr lang="en-US" sz="2100" u="none" strike="noStrike">
                          <a:effectLst/>
                          <a:latin typeface="+mj-lt"/>
                        </a:rPr>
                        <a:t>Parm_priors</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1.16</a:t>
                      </a:r>
                    </a:p>
                  </a:txBody>
                  <a:tcPr marL="9525" marR="9525" marT="9525" marB="0" anchor="b">
                    <a:noFill/>
                  </a:tcPr>
                </a:tc>
                <a:tc>
                  <a:txBody>
                    <a:bodyPr/>
                    <a:lstStyle/>
                    <a:p>
                      <a:pPr algn="ctr" fontAlgn="b"/>
                      <a:r>
                        <a:rPr lang="en-US" sz="2100" b="0" i="0" u="none" strike="noStrike">
                          <a:solidFill>
                            <a:srgbClr val="000000"/>
                          </a:solidFill>
                          <a:effectLst/>
                          <a:latin typeface="+mj-lt"/>
                        </a:rPr>
                        <a:t>1.13</a:t>
                      </a:r>
                    </a:p>
                  </a:txBody>
                  <a:tcPr marL="9525" marR="9525" marT="9525" marB="0" anchor="b">
                    <a:noFill/>
                  </a:tcPr>
                </a:tc>
                <a:tc>
                  <a:txBody>
                    <a:bodyPr/>
                    <a:lstStyle/>
                    <a:p>
                      <a:pPr algn="ctr" fontAlgn="b"/>
                      <a:r>
                        <a:rPr lang="en-US" sz="2100" b="0" i="0" u="none" strike="noStrike">
                          <a:solidFill>
                            <a:srgbClr val="000000"/>
                          </a:solidFill>
                          <a:effectLst/>
                          <a:latin typeface="+mj-lt"/>
                        </a:rPr>
                        <a:t>1.08</a:t>
                      </a:r>
                    </a:p>
                  </a:txBody>
                  <a:tcPr marL="9525" marR="9525" marT="9525" marB="0" anchor="b">
                    <a:noFill/>
                  </a:tcPr>
                </a:tc>
                <a:extLst>
                  <a:ext uri="{0D108BD9-81ED-4DB2-BD59-A6C34878D82A}">
                    <a16:rowId xmlns:a16="http://schemas.microsoft.com/office/drawing/2014/main" val="3686311497"/>
                  </a:ext>
                </a:extLst>
              </a:tr>
              <a:tr h="190500">
                <a:tc>
                  <a:txBody>
                    <a:bodyPr/>
                    <a:lstStyle/>
                    <a:p>
                      <a:pPr algn="l" fontAlgn="b"/>
                      <a:r>
                        <a:rPr lang="en-US" sz="2100" u="none" strike="noStrike">
                          <a:effectLst/>
                          <a:latin typeface="+mj-lt"/>
                        </a:rPr>
                        <a:t>Parm_softbounds</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0.01</a:t>
                      </a:r>
                    </a:p>
                  </a:txBody>
                  <a:tcPr marL="9525" marR="9525" marT="9525" marB="0" anchor="b">
                    <a:noFill/>
                  </a:tcPr>
                </a:tc>
                <a:tc>
                  <a:txBody>
                    <a:bodyPr/>
                    <a:lstStyle/>
                    <a:p>
                      <a:pPr algn="ctr" fontAlgn="b"/>
                      <a:r>
                        <a:rPr lang="en-US" sz="2100" b="0" i="0" u="none" strike="noStrike">
                          <a:solidFill>
                            <a:srgbClr val="000000"/>
                          </a:solidFill>
                          <a:effectLst/>
                          <a:latin typeface="+mj-lt"/>
                        </a:rPr>
                        <a:t>0.01</a:t>
                      </a:r>
                    </a:p>
                  </a:txBody>
                  <a:tcPr marL="9525" marR="9525" marT="9525" marB="0" anchor="b">
                    <a:noFill/>
                  </a:tcPr>
                </a:tc>
                <a:tc>
                  <a:txBody>
                    <a:bodyPr/>
                    <a:lstStyle/>
                    <a:p>
                      <a:pPr algn="ctr" fontAlgn="b"/>
                      <a:r>
                        <a:rPr lang="en-US" sz="2100" b="0" i="0" u="none" strike="noStrike">
                          <a:solidFill>
                            <a:srgbClr val="000000"/>
                          </a:solidFill>
                          <a:effectLst/>
                          <a:latin typeface="+mj-lt"/>
                        </a:rPr>
                        <a:t>0.01</a:t>
                      </a:r>
                    </a:p>
                  </a:txBody>
                  <a:tcPr marL="9525" marR="9525" marT="9525" marB="0" anchor="b">
                    <a:noFill/>
                  </a:tcPr>
                </a:tc>
                <a:extLst>
                  <a:ext uri="{0D108BD9-81ED-4DB2-BD59-A6C34878D82A}">
                    <a16:rowId xmlns:a16="http://schemas.microsoft.com/office/drawing/2014/main" val="3306659578"/>
                  </a:ext>
                </a:extLst>
              </a:tr>
              <a:tr h="190500">
                <a:tc>
                  <a:txBody>
                    <a:bodyPr/>
                    <a:lstStyle/>
                    <a:p>
                      <a:pPr algn="l" fontAlgn="b"/>
                      <a:r>
                        <a:rPr lang="en-US" sz="2100" u="none" strike="noStrike">
                          <a:effectLst/>
                          <a:latin typeface="+mj-lt"/>
                        </a:rPr>
                        <a:t>Parm_devs</a:t>
                      </a:r>
                      <a:endParaRPr lang="en-US" sz="2100" b="0" i="0" u="none" strike="noStrike">
                        <a:solidFill>
                          <a:srgbClr val="000000"/>
                        </a:solidFill>
                        <a:effectLst/>
                        <a:latin typeface="+mj-lt"/>
                      </a:endParaRPr>
                    </a:p>
                  </a:txBody>
                  <a:tcPr marL="9525" marR="9525" marT="9525" marB="0" anchor="b">
                    <a:noFill/>
                  </a:tcPr>
                </a:tc>
                <a:tc>
                  <a:txBody>
                    <a:bodyPr/>
                    <a:lstStyle/>
                    <a:p>
                      <a:pPr algn="ctr" fontAlgn="b"/>
                      <a:r>
                        <a:rPr lang="en-US" sz="2100" b="0" i="0" u="none" strike="noStrike">
                          <a:solidFill>
                            <a:srgbClr val="000000"/>
                          </a:solidFill>
                          <a:effectLst/>
                          <a:latin typeface="+mj-lt"/>
                        </a:rPr>
                        <a:t>6.00</a:t>
                      </a:r>
                    </a:p>
                  </a:txBody>
                  <a:tcPr marL="9525" marR="9525" marT="9525" marB="0" anchor="b">
                    <a:noFill/>
                  </a:tcPr>
                </a:tc>
                <a:tc>
                  <a:txBody>
                    <a:bodyPr/>
                    <a:lstStyle/>
                    <a:p>
                      <a:pPr algn="ctr" fontAlgn="b"/>
                      <a:r>
                        <a:rPr lang="en-US" sz="2100" b="0" i="0" u="none" strike="noStrike">
                          <a:solidFill>
                            <a:srgbClr val="000000"/>
                          </a:solidFill>
                          <a:effectLst/>
                          <a:latin typeface="+mj-lt"/>
                        </a:rPr>
                        <a:t>5.92</a:t>
                      </a:r>
                    </a:p>
                  </a:txBody>
                  <a:tcPr marL="9525" marR="9525" marT="9525" marB="0" anchor="b">
                    <a:noFill/>
                  </a:tcPr>
                </a:tc>
                <a:tc>
                  <a:txBody>
                    <a:bodyPr/>
                    <a:lstStyle/>
                    <a:p>
                      <a:pPr algn="ctr" fontAlgn="b"/>
                      <a:r>
                        <a:rPr lang="en-US" sz="2100" b="0" i="0" u="none" strike="noStrike" dirty="0">
                          <a:solidFill>
                            <a:srgbClr val="000000"/>
                          </a:solidFill>
                          <a:effectLst/>
                          <a:latin typeface="+mj-lt"/>
                        </a:rPr>
                        <a:t>5.65</a:t>
                      </a:r>
                    </a:p>
                  </a:txBody>
                  <a:tcPr marL="9525" marR="9525" marT="9525" marB="0" anchor="b">
                    <a:noFill/>
                  </a:tcPr>
                </a:tc>
                <a:extLst>
                  <a:ext uri="{0D108BD9-81ED-4DB2-BD59-A6C34878D82A}">
                    <a16:rowId xmlns:a16="http://schemas.microsoft.com/office/drawing/2014/main" val="2024126880"/>
                  </a:ext>
                </a:extLst>
              </a:tr>
            </a:tbl>
          </a:graphicData>
        </a:graphic>
      </p:graphicFrame>
      <p:pic>
        <p:nvPicPr>
          <p:cNvPr id="2" name="Pictur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45221" y="2856706"/>
            <a:ext cx="4433606" cy="3410466"/>
          </a:xfrm>
          <a:prstGeom prst="rect">
            <a:avLst/>
          </a:prstGeom>
        </p:spPr>
      </p:pic>
    </p:spTree>
    <p:extLst>
      <p:ext uri="{BB962C8B-B14F-4D97-AF65-F5344CB8AC3E}">
        <p14:creationId xmlns:p14="http://schemas.microsoft.com/office/powerpoint/2010/main" val="2575233872"/>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Length comp binning</a:t>
            </a:r>
          </a:p>
        </p:txBody>
      </p:sp>
      <p:sp>
        <p:nvSpPr>
          <p:cNvPr id="5" name="Content Placeholder 4"/>
          <p:cNvSpPr>
            <a:spLocks noGrp="1"/>
          </p:cNvSpPr>
          <p:nvPr>
            <p:ph idx="4294967295"/>
          </p:nvPr>
        </p:nvSpPr>
        <p:spPr>
          <a:xfrm>
            <a:off x="-1" y="1615652"/>
            <a:ext cx="6186617" cy="4351338"/>
          </a:xfrm>
          <a:prstGeom prst="rect">
            <a:avLst/>
          </a:prstGeom>
        </p:spPr>
        <p:txBody>
          <a:bodyPr/>
          <a:lstStyle/>
          <a:p>
            <a:r>
              <a:rPr lang="en-US" sz="2800" dirty="0"/>
              <a:t>No significant changes in model estimates duet to length comp binning</a:t>
            </a:r>
          </a:p>
          <a:p>
            <a:r>
              <a:rPr lang="en-US" sz="2800" dirty="0"/>
              <a:t>Provides a </a:t>
            </a:r>
            <a:r>
              <a:rPr lang="en-US" sz="2800" b="1" u="sng" dirty="0"/>
              <a:t>more</a:t>
            </a:r>
            <a:r>
              <a:rPr lang="en-US" sz="2800" dirty="0"/>
              <a:t> efficient model, reduces run time by </a:t>
            </a:r>
            <a:r>
              <a:rPr lang="en-US" sz="2800" dirty="0" smtClean="0"/>
              <a:t>&gt;50%</a:t>
            </a:r>
          </a:p>
          <a:p>
            <a:r>
              <a:rPr lang="en-US" sz="2800" b="1" u="sng" dirty="0" smtClean="0">
                <a:solidFill>
                  <a:schemeClr val="accent2">
                    <a:lumMod val="75000"/>
                  </a:schemeClr>
                </a:solidFill>
              </a:rPr>
              <a:t>Recommend:</a:t>
            </a:r>
            <a:r>
              <a:rPr lang="en-US" sz="2800" dirty="0" smtClean="0"/>
              <a:t> model </a:t>
            </a:r>
            <a:r>
              <a:rPr lang="en-US" sz="2800" b="1" u="sng" dirty="0" smtClean="0">
                <a:solidFill>
                  <a:schemeClr val="accent1">
                    <a:lumMod val="75000"/>
                  </a:schemeClr>
                </a:solidFill>
              </a:rPr>
              <a:t>2019.1e.5cm</a:t>
            </a:r>
            <a:endParaRPr lang="en-US" sz="2800" b="1" u="sng" dirty="0">
              <a:solidFill>
                <a:schemeClr val="accent1">
                  <a:lumMod val="75000"/>
                </a:schemeClr>
              </a:solidFill>
            </a:endParaRPr>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7065" y="1209233"/>
            <a:ext cx="5943612" cy="4572009"/>
          </a:xfrm>
          <a:prstGeom prst="rect">
            <a:avLst/>
          </a:prstGeom>
        </p:spPr>
      </p:pic>
    </p:spTree>
    <p:extLst>
      <p:ext uri="{BB962C8B-B14F-4D97-AF65-F5344CB8AC3E}">
        <p14:creationId xmlns:p14="http://schemas.microsoft.com/office/powerpoint/2010/main" val="1344501268"/>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93909" y="3831854"/>
            <a:ext cx="3308811" cy="2545239"/>
          </a:xfrm>
          <a:prstGeom prst="rect">
            <a:avLst/>
          </a:prstGeom>
        </p:spPr>
      </p:pic>
      <p:sp>
        <p:nvSpPr>
          <p:cNvPr id="4" name="Title 3"/>
          <p:cNvSpPr>
            <a:spLocks noGrp="1"/>
          </p:cNvSpPr>
          <p:nvPr>
            <p:ph type="title" idx="4294967295"/>
          </p:nvPr>
        </p:nvSpPr>
        <p:spPr>
          <a:xfrm>
            <a:off x="0" y="365125"/>
            <a:ext cx="11602720" cy="1325563"/>
          </a:xfrm>
          <a:prstGeom prst="rect">
            <a:avLst/>
          </a:prstGeom>
        </p:spPr>
        <p:txBody>
          <a:bodyPr/>
          <a:lstStyle/>
          <a:p>
            <a:r>
              <a:rPr lang="en-US" dirty="0" smtClean="0"/>
              <a:t>Recommended model </a:t>
            </a:r>
            <a:r>
              <a:rPr lang="en-US" b="1" u="sng" spc="11" dirty="0">
                <a:solidFill>
                  <a:schemeClr val="accent1">
                    <a:lumMod val="75000"/>
                  </a:schemeClr>
                </a:solidFill>
                <a:latin typeface="+mn-lt"/>
                <a:ea typeface="+mn-ea"/>
                <a:cs typeface="+mn-cs"/>
              </a:rPr>
              <a:t>2019.1e.5cm</a:t>
            </a:r>
            <a:r>
              <a:rPr lang="en-US" dirty="0" smtClean="0"/>
              <a:t> vs base</a:t>
            </a:r>
            <a:endParaRPr lang="en-US" dirty="0"/>
          </a:p>
        </p:txBody>
      </p:sp>
      <p:sp>
        <p:nvSpPr>
          <p:cNvPr id="5" name="Content Placeholder 4"/>
          <p:cNvSpPr>
            <a:spLocks noGrp="1"/>
          </p:cNvSpPr>
          <p:nvPr>
            <p:ph idx="4294967295"/>
          </p:nvPr>
        </p:nvSpPr>
        <p:spPr>
          <a:xfrm>
            <a:off x="-1" y="1321118"/>
            <a:ext cx="12027243" cy="4351338"/>
          </a:xfrm>
          <a:prstGeom prst="rect">
            <a:avLst/>
          </a:prstGeom>
        </p:spPr>
        <p:txBody>
          <a:bodyPr>
            <a:normAutofit/>
          </a:bodyPr>
          <a:lstStyle/>
          <a:p>
            <a:r>
              <a:rPr lang="en-US" sz="2800" dirty="0" smtClean="0"/>
              <a:t>Shift to smaller values in SSB, coupled with larger recruitment and F</a:t>
            </a:r>
          </a:p>
          <a:p>
            <a:pPr lvl="1"/>
            <a:endParaRPr lang="en-US" sz="2800"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468" y="1805084"/>
            <a:ext cx="5943612" cy="457200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0287" y="1805084"/>
            <a:ext cx="3514371" cy="2703362"/>
          </a:xfrm>
          <a:prstGeom prst="rect">
            <a:avLst/>
          </a:prstGeom>
        </p:spPr>
      </p:pic>
    </p:spTree>
    <p:extLst>
      <p:ext uri="{BB962C8B-B14F-4D97-AF65-F5344CB8AC3E}">
        <p14:creationId xmlns:p14="http://schemas.microsoft.com/office/powerpoint/2010/main" val="344420103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738187" cy="1325563"/>
          </a:xfrm>
          <a:prstGeom prst="rect">
            <a:avLst/>
          </a:prstGeom>
        </p:spPr>
        <p:txBody>
          <a:bodyPr/>
          <a:lstStyle/>
          <a:p>
            <a:r>
              <a:rPr lang="en-US" dirty="0"/>
              <a:t>Recommended model </a:t>
            </a:r>
            <a:r>
              <a:rPr lang="en-US" b="1" u="sng" spc="11" dirty="0">
                <a:solidFill>
                  <a:schemeClr val="accent1">
                    <a:lumMod val="75000"/>
                  </a:schemeClr>
                </a:solidFill>
              </a:rPr>
              <a:t>2019.1e.5cm</a:t>
            </a:r>
            <a:r>
              <a:rPr lang="en-US" dirty="0"/>
              <a:t> vs base</a:t>
            </a:r>
          </a:p>
        </p:txBody>
      </p:sp>
      <p:sp>
        <p:nvSpPr>
          <p:cNvPr id="5" name="Content Placeholder 4"/>
          <p:cNvSpPr>
            <a:spLocks noGrp="1"/>
          </p:cNvSpPr>
          <p:nvPr>
            <p:ph idx="4294967295"/>
          </p:nvPr>
        </p:nvSpPr>
        <p:spPr>
          <a:xfrm>
            <a:off x="-1" y="1825625"/>
            <a:ext cx="11914293" cy="4351338"/>
          </a:xfrm>
          <a:prstGeom prst="rect">
            <a:avLst/>
          </a:prstGeom>
        </p:spPr>
        <p:txBody>
          <a:bodyPr>
            <a:normAutofit/>
          </a:bodyPr>
          <a:lstStyle/>
          <a:p>
            <a:r>
              <a:rPr lang="en-US" sz="2800" dirty="0" smtClean="0"/>
              <a:t>Largest parameter change in survey catchability (but has been as high as 1.46 in 2017 assessment, and was 1.23 after 2019.1d, 1.19 after 2019.1c)</a:t>
            </a:r>
          </a:p>
          <a:p>
            <a:pPr lvl="1"/>
            <a:endParaRPr lang="en-US" sz="2800" dirty="0" smtClean="0"/>
          </a:p>
        </p:txBody>
      </p:sp>
      <p:graphicFrame>
        <p:nvGraphicFramePr>
          <p:cNvPr id="2" name="Table 1"/>
          <p:cNvGraphicFramePr>
            <a:graphicFrameLocks noGrp="1"/>
          </p:cNvGraphicFramePr>
          <p:nvPr>
            <p:extLst>
              <p:ext uri="{D42A27DB-BD31-4B8C-83A1-F6EECF244321}">
                <p14:modId xmlns:p14="http://schemas.microsoft.com/office/powerpoint/2010/main" val="1993639785"/>
              </p:ext>
            </p:extLst>
          </p:nvPr>
        </p:nvGraphicFramePr>
        <p:xfrm>
          <a:off x="2133601" y="3219215"/>
          <a:ext cx="7775785" cy="2626995"/>
        </p:xfrm>
        <a:graphic>
          <a:graphicData uri="http://schemas.openxmlformats.org/drawingml/2006/table">
            <a:tbl>
              <a:tblPr/>
              <a:tblGrid>
                <a:gridCol w="2033541">
                  <a:extLst>
                    <a:ext uri="{9D8B030D-6E8A-4147-A177-3AD203B41FA5}">
                      <a16:colId xmlns:a16="http://schemas.microsoft.com/office/drawing/2014/main" val="474390503"/>
                    </a:ext>
                  </a:extLst>
                </a:gridCol>
                <a:gridCol w="1833517">
                  <a:extLst>
                    <a:ext uri="{9D8B030D-6E8A-4147-A177-3AD203B41FA5}">
                      <a16:colId xmlns:a16="http://schemas.microsoft.com/office/drawing/2014/main" val="1297466504"/>
                    </a:ext>
                  </a:extLst>
                </a:gridCol>
                <a:gridCol w="1833517">
                  <a:extLst>
                    <a:ext uri="{9D8B030D-6E8A-4147-A177-3AD203B41FA5}">
                      <a16:colId xmlns:a16="http://schemas.microsoft.com/office/drawing/2014/main" val="3250410604"/>
                    </a:ext>
                  </a:extLst>
                </a:gridCol>
                <a:gridCol w="2075210">
                  <a:extLst>
                    <a:ext uri="{9D8B030D-6E8A-4147-A177-3AD203B41FA5}">
                      <a16:colId xmlns:a16="http://schemas.microsoft.com/office/drawing/2014/main" val="3559983260"/>
                    </a:ext>
                  </a:extLst>
                </a:gridCol>
              </a:tblGrid>
              <a:tr h="190500">
                <a:tc>
                  <a:txBody>
                    <a:bodyPr/>
                    <a:lstStyle/>
                    <a:p>
                      <a:pPr algn="l" fontAlgn="b"/>
                      <a:r>
                        <a:rPr lang="en-US" sz="2400" b="0" i="0" u="none" strike="noStrike">
                          <a:solidFill>
                            <a:srgbClr val="000000"/>
                          </a:solidFill>
                          <a:effectLst/>
                          <a:latin typeface="+mj-lt"/>
                        </a:rPr>
                        <a:t>Parameter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2019.1b-23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2019.1b-24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2019.1e.5cm</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953898"/>
                  </a:ext>
                </a:extLst>
              </a:tr>
              <a:tr h="190500">
                <a:tc>
                  <a:txBody>
                    <a:bodyPr/>
                    <a:lstStyle/>
                    <a:p>
                      <a:pPr algn="l" fontAlgn="b"/>
                      <a:r>
                        <a:rPr lang="en-US" sz="2400" b="0" i="0" u="none" strike="noStrike">
                          <a:solidFill>
                            <a:srgbClr val="000000"/>
                          </a:solidFill>
                          <a:effectLst/>
                          <a:latin typeface="+mj-lt"/>
                        </a:rPr>
                        <a:t>NatM</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0.46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0.48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886811262"/>
                  </a:ext>
                </a:extLst>
              </a:tr>
              <a:tr h="190500">
                <a:tc>
                  <a:txBody>
                    <a:bodyPr/>
                    <a:lstStyle/>
                    <a:p>
                      <a:pPr algn="l" fontAlgn="b"/>
                      <a:r>
                        <a:rPr lang="en-US" sz="2400" b="0" i="0" u="none" strike="noStrike">
                          <a:solidFill>
                            <a:srgbClr val="000000"/>
                          </a:solidFill>
                          <a:effectLst/>
                          <a:latin typeface="+mj-lt"/>
                        </a:rPr>
                        <a:t>NatM: 14-16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0.79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0.80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0.80</a:t>
                      </a:r>
                    </a:p>
                  </a:txBody>
                  <a:tcPr marL="9525" marR="9525" marT="9525" marB="0" anchor="b">
                    <a:lnL>
                      <a:noFill/>
                    </a:lnL>
                    <a:lnR>
                      <a:noFill/>
                    </a:lnR>
                    <a:lnT>
                      <a:noFill/>
                    </a:lnT>
                    <a:lnB>
                      <a:noFill/>
                    </a:lnB>
                  </a:tcPr>
                </a:tc>
                <a:extLst>
                  <a:ext uri="{0D108BD9-81ED-4DB2-BD59-A6C34878D82A}">
                    <a16:rowId xmlns:a16="http://schemas.microsoft.com/office/drawing/2014/main" val="3122236904"/>
                  </a:ext>
                </a:extLst>
              </a:tr>
              <a:tr h="190500">
                <a:tc>
                  <a:txBody>
                    <a:bodyPr/>
                    <a:lstStyle/>
                    <a:p>
                      <a:pPr algn="l" fontAlgn="b"/>
                      <a:r>
                        <a:rPr lang="en-US" sz="2400" b="0" i="0" u="none" strike="noStrike">
                          <a:solidFill>
                            <a:srgbClr val="000000"/>
                          </a:solidFill>
                          <a:effectLst/>
                          <a:latin typeface="+mj-lt"/>
                        </a:rPr>
                        <a:t>lnR</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12.86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12.87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13.08</a:t>
                      </a:r>
                    </a:p>
                  </a:txBody>
                  <a:tcPr marL="9525" marR="9525" marT="9525" marB="0" anchor="b">
                    <a:lnL>
                      <a:noFill/>
                    </a:lnL>
                    <a:lnR>
                      <a:noFill/>
                    </a:lnR>
                    <a:lnT>
                      <a:noFill/>
                    </a:lnT>
                    <a:lnB>
                      <a:noFill/>
                    </a:lnB>
                  </a:tcPr>
                </a:tc>
                <a:extLst>
                  <a:ext uri="{0D108BD9-81ED-4DB2-BD59-A6C34878D82A}">
                    <a16:rowId xmlns:a16="http://schemas.microsoft.com/office/drawing/2014/main" val="3367397141"/>
                  </a:ext>
                </a:extLst>
              </a:tr>
              <a:tr h="190500">
                <a:tc>
                  <a:txBody>
                    <a:bodyPr/>
                    <a:lstStyle/>
                    <a:p>
                      <a:pPr algn="l" fontAlgn="b"/>
                      <a:r>
                        <a:rPr lang="en-US" sz="2400" b="0" i="0" u="none" strike="noStrike">
                          <a:solidFill>
                            <a:srgbClr val="000000"/>
                          </a:solidFill>
                          <a:effectLst/>
                          <a:latin typeface="+mj-lt"/>
                        </a:rPr>
                        <a:t>q_twl</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1.19</a:t>
                      </a:r>
                    </a:p>
                  </a:txBody>
                  <a:tcPr marL="9525" marR="9525" marT="9525" marB="0" anchor="b">
                    <a:lnL>
                      <a:noFill/>
                    </a:lnL>
                    <a:lnR>
                      <a:noFill/>
                    </a:lnR>
                    <a:lnT>
                      <a:noFill/>
                    </a:lnT>
                    <a:lnB>
                      <a:noFill/>
                    </a:lnB>
                  </a:tcPr>
                </a:tc>
                <a:extLst>
                  <a:ext uri="{0D108BD9-81ED-4DB2-BD59-A6C34878D82A}">
                    <a16:rowId xmlns:a16="http://schemas.microsoft.com/office/drawing/2014/main" val="2005575602"/>
                  </a:ext>
                </a:extLst>
              </a:tr>
              <a:tr h="190500">
                <a:tc>
                  <a:txBody>
                    <a:bodyPr/>
                    <a:lstStyle/>
                    <a:p>
                      <a:pPr algn="l" fontAlgn="b"/>
                      <a:r>
                        <a:rPr lang="en-US" sz="2400" b="0" i="0" u="none" strike="noStrike">
                          <a:solidFill>
                            <a:srgbClr val="000000"/>
                          </a:solidFill>
                          <a:effectLst/>
                          <a:latin typeface="+mj-lt"/>
                        </a:rPr>
                        <a:t>q_ll</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1.06</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1.08</a:t>
                      </a:r>
                    </a:p>
                  </a:txBody>
                  <a:tcPr marL="9525" marR="9525" marT="9525" marB="0" anchor="b">
                    <a:lnL>
                      <a:noFill/>
                    </a:lnL>
                    <a:lnR>
                      <a:noFill/>
                    </a:lnR>
                    <a:lnT>
                      <a:noFill/>
                    </a:lnT>
                    <a:lnB>
                      <a:noFill/>
                    </a:lnB>
                  </a:tcPr>
                </a:tc>
                <a:extLst>
                  <a:ext uri="{0D108BD9-81ED-4DB2-BD59-A6C34878D82A}">
                    <a16:rowId xmlns:a16="http://schemas.microsoft.com/office/drawing/2014/main" val="3349669707"/>
                  </a:ext>
                </a:extLst>
              </a:tr>
              <a:tr h="190500">
                <a:tc>
                  <a:txBody>
                    <a:bodyPr/>
                    <a:lstStyle/>
                    <a:p>
                      <a:pPr algn="l" fontAlgn="b"/>
                      <a:r>
                        <a:rPr lang="en-US" sz="2400" b="0" i="0" u="none" strike="noStrike">
                          <a:solidFill>
                            <a:srgbClr val="000000"/>
                          </a:solidFill>
                          <a:effectLst/>
                          <a:latin typeface="+mj-lt"/>
                        </a:rPr>
                        <a:t>q_llenv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1.42</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1.46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1.28</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186601"/>
                  </a:ext>
                </a:extLst>
              </a:tr>
            </a:tbl>
          </a:graphicData>
        </a:graphic>
      </p:graphicFrame>
    </p:spTree>
    <p:extLst>
      <p:ext uri="{BB962C8B-B14F-4D97-AF65-F5344CB8AC3E}">
        <p14:creationId xmlns:p14="http://schemas.microsoft.com/office/powerpoint/2010/main" val="14092028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57200"/>
            <a:ext cx="10972800" cy="676275"/>
          </a:xfrm>
          <a:prstGeom prst="rect">
            <a:avLst/>
          </a:prstGeom>
        </p:spPr>
        <p:txBody>
          <a:bodyPr>
            <a:normAutofit fontScale="90000"/>
          </a:bodyPr>
          <a:lstStyle/>
          <a:p>
            <a:r>
              <a:rPr lang="en-US" dirty="0" smtClean="0"/>
              <a:t>Base data updates (2019.1b-2024)</a:t>
            </a:r>
            <a:endParaRPr lang="en-US" dirty="0"/>
          </a:p>
        </p:txBody>
      </p:sp>
      <p:sp>
        <p:nvSpPr>
          <p:cNvPr id="5" name="Content Placeholder 4"/>
          <p:cNvSpPr>
            <a:spLocks noGrp="1"/>
          </p:cNvSpPr>
          <p:nvPr>
            <p:ph type="body" idx="4294967295"/>
          </p:nvPr>
        </p:nvSpPr>
        <p:spPr>
          <a:xfrm>
            <a:off x="-1" y="1184833"/>
            <a:ext cx="6944497" cy="4525963"/>
          </a:xfrm>
          <a:prstGeom prst="rect">
            <a:avLst/>
          </a:prstGeom>
        </p:spPr>
        <p:txBody>
          <a:bodyPr>
            <a:noAutofit/>
          </a:bodyPr>
          <a:lstStyle/>
          <a:p>
            <a:r>
              <a:rPr lang="en-US" sz="2800" dirty="0" smtClean="0"/>
              <a:t>Noteworthy difference: Trawl survey</a:t>
            </a:r>
          </a:p>
          <a:p>
            <a:pPr lvl="1"/>
            <a:r>
              <a:rPr lang="en-US" sz="2800" dirty="0" smtClean="0"/>
              <a:t>GAP cleaned up old haul data, only includes specimen data associated with a haul that is used to compute abundance</a:t>
            </a:r>
          </a:p>
          <a:p>
            <a:pPr lvl="1"/>
            <a:r>
              <a:rPr lang="en-US" sz="2800" dirty="0" smtClean="0"/>
              <a:t>Resulted in minor differences in early trawl survey time series for abundance and comp data</a:t>
            </a:r>
          </a:p>
          <a:p>
            <a:r>
              <a:rPr lang="en-US" sz="2800" dirty="0" smtClean="0"/>
              <a:t>Updating fishery data update results in slight uptick in spawning biomass at end of time-series compared to 2023 assessment </a:t>
            </a:r>
          </a:p>
        </p:txBody>
      </p:sp>
      <p:pic>
        <p:nvPicPr>
          <p:cNvPr id="7" name="Picture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37687" y="1771521"/>
            <a:ext cx="4934424" cy="3795712"/>
          </a:xfrm>
          <a:prstGeom prst="rect">
            <a:avLst/>
          </a:prstGeom>
        </p:spPr>
      </p:pic>
    </p:spTree>
    <p:extLst>
      <p:ext uri="{BB962C8B-B14F-4D97-AF65-F5344CB8AC3E}">
        <p14:creationId xmlns:p14="http://schemas.microsoft.com/office/powerpoint/2010/main" val="3516438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900747" cy="1325563"/>
          </a:xfrm>
          <a:prstGeom prst="rect">
            <a:avLst/>
          </a:prstGeom>
        </p:spPr>
        <p:txBody>
          <a:bodyPr/>
          <a:lstStyle/>
          <a:p>
            <a:r>
              <a:rPr lang="en-US" dirty="0" smtClean="0"/>
              <a:t>Summary of significant assessment changes</a:t>
            </a:r>
            <a:endParaRPr lang="en-US" dirty="0"/>
          </a:p>
        </p:txBody>
      </p:sp>
      <p:sp>
        <p:nvSpPr>
          <p:cNvPr id="5" name="Content Placeholder 4"/>
          <p:cNvSpPr>
            <a:spLocks noGrp="1"/>
          </p:cNvSpPr>
          <p:nvPr>
            <p:ph idx="4294967295"/>
          </p:nvPr>
        </p:nvSpPr>
        <p:spPr>
          <a:xfrm>
            <a:off x="0" y="1690688"/>
            <a:ext cx="11399520" cy="4351338"/>
          </a:xfrm>
          <a:prstGeom prst="rect">
            <a:avLst/>
          </a:prstGeom>
        </p:spPr>
        <p:txBody>
          <a:bodyPr>
            <a:noAutofit/>
          </a:bodyPr>
          <a:lstStyle/>
          <a:p>
            <a:r>
              <a:rPr lang="en-US" sz="2800" dirty="0" smtClean="0"/>
              <a:t>Largest single change that caused shift in model estimates: season for trawl survey CAAL, 2</a:t>
            </a:r>
            <a:r>
              <a:rPr lang="en-US" sz="2800" baseline="30000" dirty="0" smtClean="0"/>
              <a:t>nd</a:t>
            </a:r>
            <a:r>
              <a:rPr lang="en-US" sz="2800" dirty="0" smtClean="0"/>
              <a:t> = longline survey length comp </a:t>
            </a:r>
            <a:r>
              <a:rPr lang="en-US" sz="2800" dirty="0" err="1" smtClean="0"/>
              <a:t>rebinning</a:t>
            </a:r>
            <a:endParaRPr lang="en-US" sz="2800" dirty="0" smtClean="0"/>
          </a:p>
          <a:p>
            <a:r>
              <a:rPr lang="en-US" sz="2800" dirty="0" smtClean="0"/>
              <a:t>Updating ageing error &amp; bias improves fit to age data (and length comps to some extent)</a:t>
            </a:r>
          </a:p>
          <a:p>
            <a:r>
              <a:rPr lang="en-US" sz="2800" dirty="0" smtClean="0"/>
              <a:t>Simplifying fishery length comp expansion and merging State data helps to reduce variability in data</a:t>
            </a:r>
          </a:p>
          <a:p>
            <a:r>
              <a:rPr lang="en-US" sz="2800" dirty="0" smtClean="0"/>
              <a:t>Binning at 5 cm makes model much more efficient</a:t>
            </a:r>
          </a:p>
          <a:p>
            <a:pPr lvl="1"/>
            <a:endParaRPr lang="en-US" sz="2800" dirty="0" smtClean="0"/>
          </a:p>
        </p:txBody>
      </p:sp>
    </p:spTree>
    <p:extLst>
      <p:ext uri="{BB962C8B-B14F-4D97-AF65-F5344CB8AC3E}">
        <p14:creationId xmlns:p14="http://schemas.microsoft.com/office/powerpoint/2010/main" val="4001464428"/>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Summary of significant model changes</a:t>
            </a:r>
            <a:endParaRPr lang="en-US" dirty="0"/>
          </a:p>
        </p:txBody>
      </p:sp>
      <p:sp>
        <p:nvSpPr>
          <p:cNvPr id="5" name="Content Placeholder 4"/>
          <p:cNvSpPr>
            <a:spLocks noGrp="1"/>
          </p:cNvSpPr>
          <p:nvPr>
            <p:ph idx="4294967295"/>
          </p:nvPr>
        </p:nvSpPr>
        <p:spPr>
          <a:xfrm>
            <a:off x="0" y="1846368"/>
            <a:ext cx="10515600" cy="2268432"/>
          </a:xfrm>
          <a:prstGeom prst="rect">
            <a:avLst/>
          </a:prstGeom>
        </p:spPr>
        <p:txBody>
          <a:bodyPr>
            <a:noAutofit/>
          </a:bodyPr>
          <a:lstStyle/>
          <a:p>
            <a:r>
              <a:rPr lang="en-US" sz="2800" b="1" u="sng" dirty="0" smtClean="0">
                <a:solidFill>
                  <a:schemeClr val="accent2">
                    <a:lumMod val="75000"/>
                  </a:schemeClr>
                </a:solidFill>
              </a:rPr>
              <a:t>Recommend</a:t>
            </a:r>
            <a:r>
              <a:rPr lang="en-US" sz="2800" dirty="0" smtClean="0"/>
              <a:t> </a:t>
            </a:r>
            <a:r>
              <a:rPr lang="en-US" sz="2800" dirty="0"/>
              <a:t>new model </a:t>
            </a:r>
            <a:r>
              <a:rPr lang="en-US" sz="2800" b="1" u="sng" dirty="0">
                <a:solidFill>
                  <a:schemeClr val="accent1">
                    <a:lumMod val="75000"/>
                  </a:schemeClr>
                </a:solidFill>
              </a:rPr>
              <a:t>2019.1e.5cm</a:t>
            </a:r>
          </a:p>
          <a:p>
            <a:r>
              <a:rPr lang="en-US" sz="2800" dirty="0"/>
              <a:t>To increase model naming efficiency, </a:t>
            </a:r>
            <a:r>
              <a:rPr lang="en-US" sz="2800" b="1" u="sng" dirty="0">
                <a:solidFill>
                  <a:schemeClr val="accent2">
                    <a:lumMod val="75000"/>
                  </a:schemeClr>
                </a:solidFill>
              </a:rPr>
              <a:t>Recommend</a:t>
            </a:r>
            <a:r>
              <a:rPr lang="en-US" sz="2800" dirty="0"/>
              <a:t> new model </a:t>
            </a:r>
            <a:r>
              <a:rPr lang="en-US" sz="2800" b="1" u="sng" dirty="0">
                <a:solidFill>
                  <a:schemeClr val="accent1">
                    <a:lumMod val="75000"/>
                  </a:schemeClr>
                </a:solidFill>
              </a:rPr>
              <a:t>2019.1e.5cm</a:t>
            </a:r>
            <a:r>
              <a:rPr lang="en-US" sz="2800" dirty="0"/>
              <a:t> be renamed as model </a:t>
            </a:r>
            <a:r>
              <a:rPr lang="en-US" sz="2800" b="1" u="sng" dirty="0">
                <a:solidFill>
                  <a:schemeClr val="accent1">
                    <a:lumMod val="75000"/>
                  </a:schemeClr>
                </a:solidFill>
              </a:rPr>
              <a:t>2024</a:t>
            </a:r>
          </a:p>
          <a:p>
            <a:pPr lvl="1"/>
            <a:r>
              <a:rPr lang="en-US" sz="2800" i="1" dirty="0"/>
              <a:t>While the model’s </a:t>
            </a:r>
            <a:r>
              <a:rPr lang="en-US" sz="2800" i="1" dirty="0" smtClean="0"/>
              <a:t>formulation is the </a:t>
            </a:r>
            <a:r>
              <a:rPr lang="en-US" sz="2800" i="1" dirty="0"/>
              <a:t>same as in the accepted 2019 model, significant differences exist in data inputs at this point</a:t>
            </a:r>
          </a:p>
          <a:p>
            <a:endParaRPr lang="en-US" sz="2800" dirty="0" smtClean="0"/>
          </a:p>
          <a:p>
            <a:pPr lvl="1"/>
            <a:endParaRPr lang="en-US" sz="2800" dirty="0" smtClean="0"/>
          </a:p>
        </p:txBody>
      </p:sp>
    </p:spTree>
    <p:extLst>
      <p:ext uri="{BB962C8B-B14F-4D97-AF65-F5344CB8AC3E}">
        <p14:creationId xmlns:p14="http://schemas.microsoft.com/office/powerpoint/2010/main" val="298396351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November models</a:t>
            </a:r>
            <a:endParaRPr lang="en-US" dirty="0"/>
          </a:p>
        </p:txBody>
      </p:sp>
      <p:sp>
        <p:nvSpPr>
          <p:cNvPr id="5" name="Content Placeholder 4"/>
          <p:cNvSpPr>
            <a:spLocks noGrp="1"/>
          </p:cNvSpPr>
          <p:nvPr>
            <p:ph idx="4294967295"/>
          </p:nvPr>
        </p:nvSpPr>
        <p:spPr>
          <a:xfrm>
            <a:off x="0" y="1368425"/>
            <a:ext cx="10515600" cy="4351338"/>
          </a:xfrm>
          <a:prstGeom prst="rect">
            <a:avLst/>
          </a:prstGeom>
        </p:spPr>
        <p:txBody>
          <a:bodyPr>
            <a:noAutofit/>
          </a:bodyPr>
          <a:lstStyle/>
          <a:p>
            <a:r>
              <a:rPr lang="en-US" sz="2800" dirty="0" smtClean="0"/>
              <a:t>New data that will be available:</a:t>
            </a:r>
          </a:p>
          <a:p>
            <a:pPr lvl="1"/>
            <a:r>
              <a:rPr lang="en-US" sz="2800" dirty="0" smtClean="0"/>
              <a:t>Updated catch, fishery length comps</a:t>
            </a:r>
          </a:p>
          <a:p>
            <a:pPr lvl="1"/>
            <a:r>
              <a:rPr lang="en-US" sz="2800" dirty="0" smtClean="0"/>
              <a:t>2023 Trawl survey CAAL</a:t>
            </a:r>
          </a:p>
          <a:p>
            <a:pPr lvl="1"/>
            <a:r>
              <a:rPr lang="en-US" sz="2800" dirty="0" smtClean="0"/>
              <a:t>2023 Fishery CAAL</a:t>
            </a:r>
          </a:p>
          <a:p>
            <a:r>
              <a:rPr lang="en-US" sz="2800" dirty="0" smtClean="0"/>
              <a:t>Models to present in November</a:t>
            </a:r>
          </a:p>
          <a:p>
            <a:pPr lvl="1"/>
            <a:r>
              <a:rPr lang="en-US" sz="2800" dirty="0" smtClean="0"/>
              <a:t>Do I need to present all the c-series models? Or is just saying x, y, and z caused biggest effect good enough?</a:t>
            </a:r>
          </a:p>
          <a:p>
            <a:pPr lvl="1"/>
            <a:r>
              <a:rPr lang="en-US" sz="2800" dirty="0"/>
              <a:t>P</a:t>
            </a:r>
            <a:r>
              <a:rPr lang="en-US" sz="2800" dirty="0" smtClean="0"/>
              <a:t>resent building upon 2019.1c with d and e, along with length binning?</a:t>
            </a:r>
          </a:p>
          <a:p>
            <a:pPr lvl="1"/>
            <a:r>
              <a:rPr lang="en-US" sz="2800" dirty="0" smtClean="0"/>
              <a:t>Ideas for streamlining?</a:t>
            </a:r>
          </a:p>
          <a:p>
            <a:pPr lvl="1"/>
            <a:endParaRPr lang="en-US" sz="2800" dirty="0" smtClean="0"/>
          </a:p>
        </p:txBody>
      </p:sp>
    </p:spTree>
    <p:extLst>
      <p:ext uri="{BB962C8B-B14F-4D97-AF65-F5344CB8AC3E}">
        <p14:creationId xmlns:p14="http://schemas.microsoft.com/office/powerpoint/2010/main" val="99950927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SSC/PT comments</a:t>
            </a:r>
            <a:endParaRPr lang="en-US" dirty="0"/>
          </a:p>
        </p:txBody>
      </p:sp>
      <p:sp>
        <p:nvSpPr>
          <p:cNvPr id="5" name="Content Placeholder 4"/>
          <p:cNvSpPr>
            <a:spLocks noGrp="1"/>
          </p:cNvSpPr>
          <p:nvPr>
            <p:ph idx="4294967295"/>
          </p:nvPr>
        </p:nvSpPr>
        <p:spPr>
          <a:xfrm>
            <a:off x="0" y="1825625"/>
            <a:ext cx="10515600" cy="4351338"/>
          </a:xfrm>
          <a:prstGeom prst="rect">
            <a:avLst/>
          </a:prstGeom>
        </p:spPr>
        <p:txBody>
          <a:bodyPr>
            <a:noAutofit/>
          </a:bodyPr>
          <a:lstStyle/>
          <a:p>
            <a:r>
              <a:rPr lang="en-US" sz="2800" dirty="0" smtClean="0"/>
              <a:t>Several SSC/PT comments were investigated that are worthy enough to get on record now, rather than in November</a:t>
            </a:r>
          </a:p>
          <a:p>
            <a:pPr marL="514350" indent="-514350">
              <a:buFont typeface="+mj-lt"/>
              <a:buAutoNum type="arabicPeriod"/>
            </a:pPr>
            <a:r>
              <a:rPr lang="en-US" sz="2800" dirty="0" smtClean="0"/>
              <a:t>Apportionment with AFSC longline survey</a:t>
            </a:r>
          </a:p>
          <a:p>
            <a:pPr marL="514350" indent="-514350">
              <a:buFont typeface="+mj-lt"/>
              <a:buAutoNum type="arabicPeriod"/>
            </a:pPr>
            <a:r>
              <a:rPr lang="en-US" sz="2800" dirty="0" smtClean="0"/>
              <a:t>Selectivity</a:t>
            </a:r>
          </a:p>
          <a:p>
            <a:pPr marL="514350" indent="-514350">
              <a:buFont typeface="+mj-lt"/>
              <a:buAutoNum type="arabicPeriod"/>
            </a:pPr>
            <a:r>
              <a:rPr lang="en-US" sz="2800" dirty="0" smtClean="0"/>
              <a:t>Maturity update</a:t>
            </a:r>
          </a:p>
        </p:txBody>
      </p:sp>
    </p:spTree>
    <p:extLst>
      <p:ext uri="{BB962C8B-B14F-4D97-AF65-F5344CB8AC3E}">
        <p14:creationId xmlns:p14="http://schemas.microsoft.com/office/powerpoint/2010/main" val="2548532408"/>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838200" y="2150587"/>
            <a:ext cx="10515600" cy="2556827"/>
          </a:xfrm>
          <a:prstGeom prst="rect">
            <a:avLst/>
          </a:prstGeom>
        </p:spPr>
        <p:txBody>
          <a:bodyPr>
            <a:noAutofit/>
          </a:bodyPr>
          <a:lstStyle/>
          <a:p>
            <a:pPr marL="0" indent="0" algn="ctr">
              <a:buNone/>
            </a:pPr>
            <a:r>
              <a:rPr lang="en-US" sz="2800" i="1" dirty="0"/>
              <a:t>The SSC reiterates its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r>
              <a:rPr lang="en-US" sz="2800" i="1" dirty="0" smtClean="0"/>
              <a:t>.</a:t>
            </a:r>
            <a:endParaRPr lang="en-US" sz="2800" dirty="0" smtClean="0"/>
          </a:p>
        </p:txBody>
      </p:sp>
    </p:spTree>
    <p:extLst>
      <p:ext uri="{BB962C8B-B14F-4D97-AF65-F5344CB8AC3E}">
        <p14:creationId xmlns:p14="http://schemas.microsoft.com/office/powerpoint/2010/main" val="120942453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838200" y="2122660"/>
            <a:ext cx="10515600" cy="2612681"/>
          </a:xfrm>
          <a:prstGeom prst="rect">
            <a:avLst/>
          </a:prstGeom>
        </p:spPr>
        <p:txBody>
          <a:bodyPr>
            <a:noAutofit/>
          </a:bodyPr>
          <a:lstStyle/>
          <a:p>
            <a:pPr marL="0" indent="0" algn="ctr">
              <a:buNone/>
            </a:pPr>
            <a:r>
              <a:rPr lang="en-US" sz="2800" i="1" dirty="0">
                <a:solidFill>
                  <a:schemeClr val="bg2">
                    <a:lumMod val="90000"/>
                  </a:schemeClr>
                </a:solidFill>
              </a:rPr>
              <a:t>The SSC reiterates its encouragement for the authors to consider whether information from the IPHC setline survey and </a:t>
            </a:r>
            <a:r>
              <a:rPr lang="en-US" sz="2800" b="1" i="1" dirty="0"/>
              <a:t>NMFS longline survey</a:t>
            </a:r>
            <a:r>
              <a:rPr lang="en-US" sz="2800" i="1" dirty="0"/>
              <a:t>, </a:t>
            </a:r>
            <a:r>
              <a:rPr lang="en-US" sz="2800" i="1" dirty="0">
                <a:solidFill>
                  <a:schemeClr val="bg2">
                    <a:lumMod val="90000"/>
                  </a:schemeClr>
                </a:solidFill>
              </a:rPr>
              <a:t>alongside the NMFS bottom trawl survey, may provide a superior basis for apportionment recommendations, perhaps through the use of an integrated spatiotemporal model or a </a:t>
            </a:r>
            <a:r>
              <a:rPr lang="en-US" sz="2800" b="1" i="1" dirty="0"/>
              <a:t>multi-survey random effects model</a:t>
            </a:r>
            <a:r>
              <a:rPr lang="en-US" sz="2800" b="1" i="1" dirty="0" smtClean="0"/>
              <a:t>.</a:t>
            </a:r>
            <a:endParaRPr lang="en-US" sz="2800" dirty="0" smtClean="0"/>
          </a:p>
        </p:txBody>
      </p:sp>
    </p:spTree>
    <p:extLst>
      <p:ext uri="{BB962C8B-B14F-4D97-AF65-F5344CB8AC3E}">
        <p14:creationId xmlns:p14="http://schemas.microsoft.com/office/powerpoint/2010/main" val="32989730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a:t>
            </a:r>
          </a:p>
        </p:txBody>
      </p:sp>
      <p:sp>
        <p:nvSpPr>
          <p:cNvPr id="5" name="Content Placeholder 4"/>
          <p:cNvSpPr>
            <a:spLocks noGrp="1"/>
          </p:cNvSpPr>
          <p:nvPr>
            <p:ph idx="4294967295"/>
          </p:nvPr>
        </p:nvSpPr>
        <p:spPr>
          <a:xfrm>
            <a:off x="-1" y="1825625"/>
            <a:ext cx="11516497" cy="4351338"/>
          </a:xfrm>
          <a:prstGeom prst="rect">
            <a:avLst/>
          </a:prstGeom>
        </p:spPr>
        <p:txBody>
          <a:bodyPr>
            <a:normAutofit/>
          </a:bodyPr>
          <a:lstStyle/>
          <a:p>
            <a:r>
              <a:rPr lang="en-US" sz="2800" dirty="0" smtClean="0"/>
              <a:t>Here, look at including LLS into REMA as an additional index to be used for apportionment</a:t>
            </a:r>
          </a:p>
          <a:p>
            <a:r>
              <a:rPr lang="en-US" sz="2800" dirty="0" smtClean="0"/>
              <a:t>Step-wise approach:</a:t>
            </a:r>
          </a:p>
          <a:p>
            <a:pPr lvl="1"/>
            <a:r>
              <a:rPr lang="en-US" sz="2800" dirty="0" smtClean="0"/>
              <a:t>First, look at AIC ‘preferred’ model when it comes to Process Error (PE) and index scaling (q) parameters</a:t>
            </a:r>
          </a:p>
          <a:p>
            <a:pPr lvl="1"/>
            <a:r>
              <a:rPr lang="en-US" sz="2800" dirty="0" smtClean="0"/>
              <a:t>Next, with ‘preferred’ models investigate estimating additional observation error</a:t>
            </a:r>
          </a:p>
        </p:txBody>
      </p:sp>
    </p:spTree>
    <p:extLst>
      <p:ext uri="{BB962C8B-B14F-4D97-AF65-F5344CB8AC3E}">
        <p14:creationId xmlns:p14="http://schemas.microsoft.com/office/powerpoint/2010/main" val="193628434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Step 1</a:t>
            </a:r>
            <a:endParaRPr lang="en-US" dirty="0"/>
          </a:p>
        </p:txBody>
      </p:sp>
      <p:sp>
        <p:nvSpPr>
          <p:cNvPr id="5" name="Content Placeholder 4"/>
          <p:cNvSpPr>
            <a:spLocks noGrp="1"/>
          </p:cNvSpPr>
          <p:nvPr>
            <p:ph idx="4294967295"/>
          </p:nvPr>
        </p:nvSpPr>
        <p:spPr>
          <a:xfrm>
            <a:off x="0" y="1317625"/>
            <a:ext cx="10515600" cy="4351338"/>
          </a:xfrm>
          <a:prstGeom prst="rect">
            <a:avLst/>
          </a:prstGeom>
        </p:spPr>
        <p:txBody>
          <a:bodyPr>
            <a:normAutofit/>
          </a:bodyPr>
          <a:lstStyle/>
          <a:p>
            <a:r>
              <a:rPr lang="en-US" sz="2800" dirty="0" smtClean="0"/>
              <a:t>4 cases: factorial design of global (1) x regional (3) PE </a:t>
            </a:r>
            <a:r>
              <a:rPr lang="en-US" sz="2800" dirty="0"/>
              <a:t>&amp;</a:t>
            </a:r>
            <a:r>
              <a:rPr lang="en-US" sz="2800" dirty="0" smtClean="0"/>
              <a:t> q parameters</a:t>
            </a:r>
          </a:p>
          <a:p>
            <a:r>
              <a:rPr lang="en-US" sz="2800" dirty="0"/>
              <a:t>AIC suggests that regional scaling parameters q are supported (and most influential)</a:t>
            </a:r>
          </a:p>
          <a:p>
            <a:r>
              <a:rPr lang="en-US" sz="2800" dirty="0"/>
              <a:t>Whether PE = 1 or 3, no real difference in model</a:t>
            </a:r>
          </a:p>
          <a:p>
            <a:endParaRPr lang="en-US" sz="2800" dirty="0" smtClean="0"/>
          </a:p>
          <a:p>
            <a:pPr lvl="1"/>
            <a:endParaRPr lang="en-US" sz="2800" dirty="0" smtClean="0"/>
          </a:p>
        </p:txBody>
      </p:sp>
      <p:pic>
        <p:nvPicPr>
          <p:cNvPr id="6" name="Picture 5"/>
          <p:cNvPicPr>
            <a:picLocks noChangeAspect="1"/>
          </p:cNvPicPr>
          <p:nvPr/>
        </p:nvPicPr>
        <p:blipFill>
          <a:blip r:embed="rId2"/>
          <a:stretch>
            <a:fillRect/>
          </a:stretch>
        </p:blipFill>
        <p:spPr>
          <a:xfrm>
            <a:off x="844973" y="3952639"/>
            <a:ext cx="10469056" cy="1514672"/>
          </a:xfrm>
          <a:prstGeom prst="rect">
            <a:avLst/>
          </a:prstGeom>
        </p:spPr>
      </p:pic>
    </p:spTree>
    <p:extLst>
      <p:ext uri="{BB962C8B-B14F-4D97-AF65-F5344CB8AC3E}">
        <p14:creationId xmlns:p14="http://schemas.microsoft.com/office/powerpoint/2010/main" val="724838981"/>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Step 2</a:t>
            </a:r>
            <a:endParaRPr lang="en-US" dirty="0"/>
          </a:p>
        </p:txBody>
      </p:sp>
      <p:sp>
        <p:nvSpPr>
          <p:cNvPr id="5" name="Content Placeholder 4"/>
          <p:cNvSpPr>
            <a:spLocks noGrp="1"/>
          </p:cNvSpPr>
          <p:nvPr>
            <p:ph idx="4294967295"/>
          </p:nvPr>
        </p:nvSpPr>
        <p:spPr>
          <a:xfrm>
            <a:off x="0" y="1473411"/>
            <a:ext cx="11440160" cy="4351338"/>
          </a:xfrm>
          <a:prstGeom prst="rect">
            <a:avLst/>
          </a:prstGeom>
        </p:spPr>
        <p:txBody>
          <a:bodyPr>
            <a:normAutofit/>
          </a:bodyPr>
          <a:lstStyle/>
          <a:p>
            <a:r>
              <a:rPr lang="en-US" sz="2800" dirty="0" smtClean="0"/>
              <a:t>Factorial design of 2 </a:t>
            </a:r>
            <a:r>
              <a:rPr lang="en-US" sz="2800" dirty="0" err="1" smtClean="0"/>
              <a:t>PE:q</a:t>
            </a:r>
            <a:r>
              <a:rPr lang="en-US" sz="2800" dirty="0" smtClean="0"/>
              <a:t> cases from step 1 x 3 uncertainty cases (trawl only, longline only, trawl &amp; longline)</a:t>
            </a:r>
          </a:p>
          <a:p>
            <a:r>
              <a:rPr lang="en-US" sz="2800" dirty="0"/>
              <a:t>Results in 4 models that are essentially the same, in terms of AIC</a:t>
            </a:r>
          </a:p>
          <a:p>
            <a:endParaRPr lang="en-US" sz="2800" dirty="0" smtClean="0"/>
          </a:p>
        </p:txBody>
      </p:sp>
      <p:pic>
        <p:nvPicPr>
          <p:cNvPr id="6" name="Picture 5"/>
          <p:cNvPicPr>
            <a:picLocks noChangeAspect="1"/>
          </p:cNvPicPr>
          <p:nvPr/>
        </p:nvPicPr>
        <p:blipFill>
          <a:blip r:embed="rId2"/>
          <a:stretch>
            <a:fillRect/>
          </a:stretch>
        </p:blipFill>
        <p:spPr>
          <a:xfrm>
            <a:off x="136213" y="3513045"/>
            <a:ext cx="11890507" cy="2031544"/>
          </a:xfrm>
          <a:prstGeom prst="rect">
            <a:avLst/>
          </a:prstGeom>
        </p:spPr>
      </p:pic>
    </p:spTree>
    <p:extLst>
      <p:ext uri="{BB962C8B-B14F-4D97-AF65-F5344CB8AC3E}">
        <p14:creationId xmlns:p14="http://schemas.microsoft.com/office/powerpoint/2010/main" val="860714988"/>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365125"/>
            <a:ext cx="11837773" cy="1325563"/>
          </a:xfrm>
          <a:prstGeom prst="rect">
            <a:avLst/>
          </a:prstGeom>
        </p:spPr>
        <p:txBody>
          <a:bodyPr/>
          <a:lstStyle/>
          <a:p>
            <a:r>
              <a:rPr lang="en-US" dirty="0"/>
              <a:t>Apportionment investigation: </a:t>
            </a:r>
            <a:r>
              <a:rPr lang="en-US" dirty="0" smtClean="0"/>
              <a:t>Comparisons</a:t>
            </a:r>
            <a:endParaRPr lang="en-US" dirty="0"/>
          </a:p>
        </p:txBody>
      </p:sp>
      <p:sp>
        <p:nvSpPr>
          <p:cNvPr id="5" name="Content Placeholder 4"/>
          <p:cNvSpPr>
            <a:spLocks noGrp="1"/>
          </p:cNvSpPr>
          <p:nvPr>
            <p:ph idx="4294967295"/>
          </p:nvPr>
        </p:nvSpPr>
        <p:spPr>
          <a:xfrm>
            <a:off x="-1" y="1157079"/>
            <a:ext cx="12090400" cy="4686300"/>
          </a:xfrm>
          <a:prstGeom prst="rect">
            <a:avLst/>
          </a:prstGeom>
        </p:spPr>
        <p:txBody>
          <a:bodyPr>
            <a:normAutofit/>
          </a:bodyPr>
          <a:lstStyle/>
          <a:p>
            <a:r>
              <a:rPr lang="en-US" sz="2800" dirty="0" smtClean="0"/>
              <a:t>Comparison of apportionment in 2023, and CV in apportionment over the most recent 5 years:</a:t>
            </a:r>
          </a:p>
          <a:p>
            <a:pPr lvl="1"/>
            <a:r>
              <a:rPr lang="en-US" sz="2800" dirty="0" smtClean="0"/>
              <a:t>Incorporating LLS shifts 2023 apportionment from central by 1-3% to western/eastern</a:t>
            </a:r>
          </a:p>
          <a:p>
            <a:pPr lvl="1"/>
            <a:r>
              <a:rPr lang="en-US" sz="2800" dirty="0"/>
              <a:t>Incorporating </a:t>
            </a:r>
            <a:r>
              <a:rPr lang="en-US" sz="2800" dirty="0" smtClean="0"/>
              <a:t>LLS doubles to triples CV in apportionment</a:t>
            </a:r>
          </a:p>
        </p:txBody>
      </p:sp>
      <p:graphicFrame>
        <p:nvGraphicFramePr>
          <p:cNvPr id="7" name="Table 6"/>
          <p:cNvGraphicFramePr>
            <a:graphicFrameLocks noGrp="1"/>
          </p:cNvGraphicFramePr>
          <p:nvPr>
            <p:extLst>
              <p:ext uri="{D42A27DB-BD31-4B8C-83A1-F6EECF244321}">
                <p14:modId xmlns:p14="http://schemas.microsoft.com/office/powerpoint/2010/main" val="512101196"/>
              </p:ext>
            </p:extLst>
          </p:nvPr>
        </p:nvGraphicFramePr>
        <p:xfrm>
          <a:off x="294821" y="3392997"/>
          <a:ext cx="11248127" cy="2617470"/>
        </p:xfrm>
        <a:graphic>
          <a:graphicData uri="http://schemas.openxmlformats.org/drawingml/2006/table">
            <a:tbl>
              <a:tblPr/>
              <a:tblGrid>
                <a:gridCol w="5624064">
                  <a:extLst>
                    <a:ext uri="{9D8B030D-6E8A-4147-A177-3AD203B41FA5}">
                      <a16:colId xmlns:a16="http://schemas.microsoft.com/office/drawing/2014/main" val="2805292921"/>
                    </a:ext>
                  </a:extLst>
                </a:gridCol>
                <a:gridCol w="1217509">
                  <a:extLst>
                    <a:ext uri="{9D8B030D-6E8A-4147-A177-3AD203B41FA5}">
                      <a16:colId xmlns:a16="http://schemas.microsoft.com/office/drawing/2014/main" val="2902025442"/>
                    </a:ext>
                  </a:extLst>
                </a:gridCol>
                <a:gridCol w="802449">
                  <a:extLst>
                    <a:ext uri="{9D8B030D-6E8A-4147-A177-3AD203B41FA5}">
                      <a16:colId xmlns:a16="http://schemas.microsoft.com/office/drawing/2014/main" val="1306706829"/>
                    </a:ext>
                  </a:extLst>
                </a:gridCol>
                <a:gridCol w="1051485">
                  <a:extLst>
                    <a:ext uri="{9D8B030D-6E8A-4147-A177-3AD203B41FA5}">
                      <a16:colId xmlns:a16="http://schemas.microsoft.com/office/drawing/2014/main" val="2647183812"/>
                    </a:ext>
                  </a:extLst>
                </a:gridCol>
                <a:gridCol w="691766">
                  <a:extLst>
                    <a:ext uri="{9D8B030D-6E8A-4147-A177-3AD203B41FA5}">
                      <a16:colId xmlns:a16="http://schemas.microsoft.com/office/drawing/2014/main" val="2978632709"/>
                    </a:ext>
                  </a:extLst>
                </a:gridCol>
                <a:gridCol w="1134499">
                  <a:extLst>
                    <a:ext uri="{9D8B030D-6E8A-4147-A177-3AD203B41FA5}">
                      <a16:colId xmlns:a16="http://schemas.microsoft.com/office/drawing/2014/main" val="384906626"/>
                    </a:ext>
                  </a:extLst>
                </a:gridCol>
                <a:gridCol w="726355">
                  <a:extLst>
                    <a:ext uri="{9D8B030D-6E8A-4147-A177-3AD203B41FA5}">
                      <a16:colId xmlns:a16="http://schemas.microsoft.com/office/drawing/2014/main" val="3682668967"/>
                    </a:ext>
                  </a:extLst>
                </a:gridCol>
              </a:tblGrid>
              <a:tr h="190500">
                <a:tc>
                  <a:txBody>
                    <a:bodyPr/>
                    <a:lstStyle/>
                    <a:p>
                      <a:pPr algn="l" fontAlgn="b"/>
                      <a:r>
                        <a:rPr lang="en-US" sz="2400" b="0" i="0" u="none" strike="noStrike">
                          <a:solidFill>
                            <a:srgbClr val="000000"/>
                          </a:solidFill>
                          <a:effectLst/>
                          <a:latin typeface="+mj-lt"/>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western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w_cv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central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c_cv</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eastern</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err="1">
                          <a:solidFill>
                            <a:srgbClr val="000000"/>
                          </a:solidFill>
                          <a:effectLst/>
                          <a:latin typeface="+mj-lt"/>
                        </a:rPr>
                        <a:t>e_cv</a:t>
                      </a:r>
                      <a:endParaRPr lang="en-US" sz="24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0571571"/>
                  </a:ext>
                </a:extLst>
              </a:tr>
              <a:tr h="190500">
                <a:tc>
                  <a:txBody>
                    <a:bodyPr/>
                    <a:lstStyle/>
                    <a:p>
                      <a:pPr algn="l" fontAlgn="b"/>
                      <a:r>
                        <a:rPr lang="en-US" sz="2400" b="0" i="0" u="none" strike="noStrike">
                          <a:solidFill>
                            <a:srgbClr val="000000"/>
                          </a:solidFill>
                          <a:effectLst/>
                          <a:latin typeface="+mj-lt"/>
                        </a:rPr>
                        <a:t>pcod trawl survey</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27%</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dirty="0">
                          <a:solidFill>
                            <a:srgbClr val="000000"/>
                          </a:solidFill>
                          <a:effectLst/>
                          <a:latin typeface="+mj-lt"/>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64%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5%</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400" b="0" i="0" u="none" strike="noStrike">
                          <a:solidFill>
                            <a:srgbClr val="000000"/>
                          </a:solidFill>
                          <a:effectLst/>
                          <a:latin typeface="+mj-lt"/>
                        </a:rPr>
                        <a:t>11%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009874865"/>
                  </a:ext>
                </a:extLst>
              </a:tr>
              <a:tr h="190500">
                <a:tc>
                  <a:txBody>
                    <a:bodyPr/>
                    <a:lstStyle/>
                    <a:p>
                      <a:pPr algn="l" fontAlgn="b"/>
                      <a:r>
                        <a:rPr lang="en-US" sz="2400" b="0" i="0" u="none" strike="noStrike">
                          <a:solidFill>
                            <a:srgbClr val="000000"/>
                          </a:solidFill>
                          <a:effectLst/>
                          <a:latin typeface="+mj-lt"/>
                        </a:rPr>
                        <a:t>pcod multi survey, extra ll cv; pe1q3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28%</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63%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7%</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17%</a:t>
                      </a:r>
                    </a:p>
                  </a:txBody>
                  <a:tcPr marL="9525" marR="9525" marT="9525" marB="0" anchor="b">
                    <a:lnL>
                      <a:noFill/>
                    </a:lnL>
                    <a:lnR>
                      <a:noFill/>
                    </a:lnR>
                    <a:lnT>
                      <a:noFill/>
                    </a:lnT>
                    <a:lnB>
                      <a:noFill/>
                    </a:lnB>
                  </a:tcPr>
                </a:tc>
                <a:extLst>
                  <a:ext uri="{0D108BD9-81ED-4DB2-BD59-A6C34878D82A}">
                    <a16:rowId xmlns:a16="http://schemas.microsoft.com/office/drawing/2014/main" val="1360488926"/>
                  </a:ext>
                </a:extLst>
              </a:tr>
              <a:tr h="190500">
                <a:tc>
                  <a:txBody>
                    <a:bodyPr/>
                    <a:lstStyle/>
                    <a:p>
                      <a:pPr algn="l" fontAlgn="b"/>
                      <a:r>
                        <a:rPr lang="en-US" sz="2400" b="0" i="0" u="none" strike="noStrike">
                          <a:solidFill>
                            <a:srgbClr val="000000"/>
                          </a:solidFill>
                          <a:effectLst/>
                          <a:latin typeface="+mj-lt"/>
                        </a:rPr>
                        <a:t>pcod multi survey, extra twl cv; pe1q3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29%</a:t>
                      </a:r>
                    </a:p>
                  </a:txBody>
                  <a:tcPr marL="9525" marR="9525" marT="9525" marB="0" anchor="b">
                    <a:lnL>
                      <a:noFill/>
                    </a:lnL>
                    <a:lnR>
                      <a:noFill/>
                    </a:lnR>
                    <a:lnT>
                      <a:noFill/>
                    </a:lnT>
                    <a:lnB>
                      <a:noFill/>
                    </a:lnB>
                  </a:tcPr>
                </a:tc>
                <a:tc>
                  <a:txBody>
                    <a:bodyPr/>
                    <a:lstStyle/>
                    <a:p>
                      <a:pPr algn="ctr" fontAlgn="b"/>
                      <a:r>
                        <a:rPr lang="en-US" sz="2400" b="0" i="0" u="none" strike="noStrike" dirty="0">
                          <a:solidFill>
                            <a:srgbClr val="000000"/>
                          </a:solidFill>
                          <a:effectLst/>
                          <a:latin typeface="+mj-lt"/>
                        </a:rPr>
                        <a:t>21%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60%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15%</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26%</a:t>
                      </a:r>
                    </a:p>
                  </a:txBody>
                  <a:tcPr marL="9525" marR="9525" marT="9525" marB="0" anchor="b">
                    <a:lnL>
                      <a:noFill/>
                    </a:lnL>
                    <a:lnR>
                      <a:noFill/>
                    </a:lnR>
                    <a:lnT>
                      <a:noFill/>
                    </a:lnT>
                    <a:lnB>
                      <a:noFill/>
                    </a:lnB>
                  </a:tcPr>
                </a:tc>
                <a:extLst>
                  <a:ext uri="{0D108BD9-81ED-4DB2-BD59-A6C34878D82A}">
                    <a16:rowId xmlns:a16="http://schemas.microsoft.com/office/drawing/2014/main" val="3116156423"/>
                  </a:ext>
                </a:extLst>
              </a:tr>
              <a:tr h="190500">
                <a:tc>
                  <a:txBody>
                    <a:bodyPr/>
                    <a:lstStyle/>
                    <a:p>
                      <a:pPr algn="l" fontAlgn="b"/>
                      <a:r>
                        <a:rPr lang="en-US" sz="2400" b="0" i="0" u="none" strike="noStrike">
                          <a:solidFill>
                            <a:srgbClr val="000000"/>
                          </a:solidFill>
                          <a:effectLst/>
                          <a:latin typeface="+mj-lt"/>
                        </a:rPr>
                        <a:t>pcod multi survey, extra twl &amp; ll cv; pe1q3</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29%</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15%</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60%</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11%</a:t>
                      </a:r>
                    </a:p>
                  </a:txBody>
                  <a:tcPr marL="9525" marR="9525" marT="9525" marB="0" anchor="b">
                    <a:lnL>
                      <a:noFill/>
                    </a:lnL>
                    <a:lnR>
                      <a:noFill/>
                    </a:lnR>
                    <a:lnT>
                      <a:noFill/>
                    </a:lnT>
                    <a:lnB>
                      <a:noFill/>
                    </a:lnB>
                  </a:tcPr>
                </a:tc>
                <a:tc>
                  <a:txBody>
                    <a:bodyPr/>
                    <a:lstStyle/>
                    <a:p>
                      <a:pPr algn="ctr" fontAlgn="b"/>
                      <a:r>
                        <a:rPr lang="en-US" sz="2400" b="0" i="0" u="none" strike="noStrike">
                          <a:solidFill>
                            <a:srgbClr val="000000"/>
                          </a:solidFill>
                          <a:effectLst/>
                          <a:latin typeface="+mj-lt"/>
                        </a:rPr>
                        <a:t>23%</a:t>
                      </a:r>
                    </a:p>
                  </a:txBody>
                  <a:tcPr marL="9525" marR="9525" marT="9525" marB="0" anchor="b">
                    <a:lnL>
                      <a:noFill/>
                    </a:lnL>
                    <a:lnR>
                      <a:noFill/>
                    </a:lnR>
                    <a:lnT>
                      <a:noFill/>
                    </a:lnT>
                    <a:lnB>
                      <a:noFill/>
                    </a:lnB>
                  </a:tcPr>
                </a:tc>
                <a:extLst>
                  <a:ext uri="{0D108BD9-81ED-4DB2-BD59-A6C34878D82A}">
                    <a16:rowId xmlns:a16="http://schemas.microsoft.com/office/drawing/2014/main" val="1764689278"/>
                  </a:ext>
                </a:extLst>
              </a:tr>
              <a:tr h="190500">
                <a:tc>
                  <a:txBody>
                    <a:bodyPr/>
                    <a:lstStyle/>
                    <a:p>
                      <a:pPr algn="l" fontAlgn="b"/>
                      <a:r>
                        <a:rPr lang="en-US" sz="2400" b="0" i="0" u="none" strike="noStrike">
                          <a:solidFill>
                            <a:srgbClr val="000000"/>
                          </a:solidFill>
                          <a:effectLst/>
                          <a:latin typeface="+mj-lt"/>
                        </a:rPr>
                        <a:t>pcod multi survey, extra ll cv; pe3q3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27%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11%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63%</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7%</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a:solidFill>
                            <a:srgbClr val="000000"/>
                          </a:solidFill>
                          <a:effectLst/>
                          <a:latin typeface="+mj-lt"/>
                        </a:rPr>
                        <a:t>10%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400" b="0" i="0" u="none" strike="noStrike" dirty="0">
                          <a:solidFill>
                            <a:srgbClr val="000000"/>
                          </a:solidFill>
                          <a:effectLst/>
                          <a:latin typeface="+mj-lt"/>
                        </a:rPr>
                        <a:t>19%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4749780"/>
                  </a:ext>
                </a:extLst>
              </a:tr>
            </a:tbl>
          </a:graphicData>
        </a:graphic>
      </p:graphicFrame>
    </p:spTree>
    <p:extLst>
      <p:ext uri="{BB962C8B-B14F-4D97-AF65-F5344CB8AC3E}">
        <p14:creationId xmlns:p14="http://schemas.microsoft.com/office/powerpoint/2010/main" val="56529186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Input data file changes</a:t>
            </a:r>
            <a:endParaRPr lang="en-US" dirty="0"/>
          </a:p>
        </p:txBody>
      </p:sp>
      <p:sp>
        <p:nvSpPr>
          <p:cNvPr id="5" name="Content Placeholder 4"/>
          <p:cNvSpPr>
            <a:spLocks noGrp="1"/>
          </p:cNvSpPr>
          <p:nvPr>
            <p:ph idx="4294967295"/>
          </p:nvPr>
        </p:nvSpPr>
        <p:spPr>
          <a:xfrm>
            <a:off x="0" y="1543839"/>
            <a:ext cx="6048375" cy="4351338"/>
          </a:xfrm>
          <a:prstGeom prst="rect">
            <a:avLst/>
          </a:prstGeom>
        </p:spPr>
        <p:txBody>
          <a:bodyPr>
            <a:normAutofit/>
          </a:bodyPr>
          <a:lstStyle/>
          <a:p>
            <a:r>
              <a:rPr lang="en-US" sz="2800" dirty="0"/>
              <a:t>7</a:t>
            </a:r>
            <a:r>
              <a:rPr lang="en-US" sz="2800" dirty="0" smtClean="0"/>
              <a:t> changes recommended: denoted as </a:t>
            </a:r>
            <a:r>
              <a:rPr lang="en-US" sz="2800" b="1" u="sng" dirty="0" smtClean="0">
                <a:solidFill>
                  <a:schemeClr val="accent1">
                    <a:lumMod val="75000"/>
                  </a:schemeClr>
                </a:solidFill>
              </a:rPr>
              <a:t>2019.1c.#</a:t>
            </a:r>
          </a:p>
          <a:p>
            <a:r>
              <a:rPr lang="en-US" sz="2800" dirty="0" smtClean="0"/>
              <a:t>All added 1 at a time to model 2019.1b to evaluate sensitivity of model to each change individually</a:t>
            </a:r>
          </a:p>
          <a:p>
            <a:r>
              <a:rPr lang="en-US" sz="2800" dirty="0" smtClean="0"/>
              <a:t>BLUF: no substantial changes to trend, but will end up with shift in SSB</a:t>
            </a:r>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2163" y="1433504"/>
            <a:ext cx="5943612" cy="4572009"/>
          </a:xfrm>
          <a:prstGeom prst="rect">
            <a:avLst/>
          </a:prstGeom>
        </p:spPr>
      </p:pic>
    </p:spTree>
    <p:extLst>
      <p:ext uri="{BB962C8B-B14F-4D97-AF65-F5344CB8AC3E}">
        <p14:creationId xmlns:p14="http://schemas.microsoft.com/office/powerpoint/2010/main" val="86667316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4294967295"/>
          </p:nvPr>
        </p:nvSpPr>
        <p:spPr>
          <a:xfrm>
            <a:off x="-1" y="1577975"/>
            <a:ext cx="10986347" cy="4686300"/>
          </a:xfrm>
          <a:prstGeom prst="rect">
            <a:avLst/>
          </a:prstGeom>
        </p:spPr>
        <p:txBody>
          <a:bodyPr>
            <a:normAutofit/>
          </a:bodyPr>
          <a:lstStyle/>
          <a:p>
            <a:r>
              <a:rPr lang="en-US" sz="2800" b="1" u="sng" dirty="0" smtClean="0">
                <a:solidFill>
                  <a:schemeClr val="accent2">
                    <a:lumMod val="75000"/>
                  </a:schemeClr>
                </a:solidFill>
              </a:rPr>
              <a:t>Recommend</a:t>
            </a:r>
            <a:r>
              <a:rPr lang="en-US" sz="2800" dirty="0" smtClean="0"/>
              <a:t>: wait to use REMA until:</a:t>
            </a:r>
          </a:p>
          <a:p>
            <a:pPr lvl="1"/>
            <a:r>
              <a:rPr lang="en-US" sz="2800" dirty="0" smtClean="0"/>
              <a:t>Environmental link option developed in REMA – we hypothesize that the variability in apportionment that increases with the incorporation of the LLS may be reduced when environmental link used</a:t>
            </a:r>
          </a:p>
          <a:p>
            <a:pPr lvl="1"/>
            <a:r>
              <a:rPr lang="en-US" sz="2800" dirty="0" smtClean="0"/>
              <a:t>Environmental link developed at sub-region scale</a:t>
            </a:r>
          </a:p>
          <a:p>
            <a:pPr lvl="2"/>
            <a:r>
              <a:rPr lang="en-US" sz="2800" dirty="0"/>
              <a:t>Working on environmental index, will be looking towards region indices to potentially be used in apportionment</a:t>
            </a:r>
          </a:p>
          <a:p>
            <a:pPr lvl="2"/>
            <a:r>
              <a:rPr lang="en-US" sz="2800" dirty="0"/>
              <a:t>Survey timing is slightly different in each region, whether/if this results in different environmental conditions by region remains to be </a:t>
            </a:r>
            <a:r>
              <a:rPr lang="en-US" sz="2800" dirty="0" smtClean="0"/>
              <a:t>seen</a:t>
            </a:r>
            <a:endParaRPr lang="en-US" sz="2800" dirty="0"/>
          </a:p>
        </p:txBody>
      </p:sp>
    </p:spTree>
    <p:extLst>
      <p:ext uri="{BB962C8B-B14F-4D97-AF65-F5344CB8AC3E}">
        <p14:creationId xmlns:p14="http://schemas.microsoft.com/office/powerpoint/2010/main" val="145556609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838200" y="2176846"/>
            <a:ext cx="10515600" cy="2504308"/>
          </a:xfrm>
          <a:prstGeom prst="rect">
            <a:avLst/>
          </a:prstGeom>
        </p:spPr>
        <p:txBody>
          <a:bodyPr>
            <a:noAutofit/>
          </a:bodyPr>
          <a:lstStyle/>
          <a:p>
            <a:pPr marL="0" indent="0" algn="ctr">
              <a:buNone/>
            </a:pPr>
            <a:r>
              <a:rPr lang="en-US" sz="2800" i="1" dirty="0">
                <a:solidFill>
                  <a:schemeClr val="bg2">
                    <a:lumMod val="90000"/>
                  </a:schemeClr>
                </a:solidFill>
              </a:rPr>
              <a:t>The SSC reiterates its encouragement for the authors to consider whether information from the </a:t>
            </a:r>
            <a:r>
              <a:rPr lang="en-US" sz="2800" b="1" i="1" dirty="0"/>
              <a:t>IPHC setline survey </a:t>
            </a:r>
            <a:r>
              <a:rPr lang="en-US" sz="2800" i="1" dirty="0">
                <a:solidFill>
                  <a:schemeClr val="bg2">
                    <a:lumMod val="90000"/>
                  </a:schemeClr>
                </a:solidFill>
              </a:rPr>
              <a:t>and NMFS longline survey, alongside the NMFS bottom trawl survey, may provide a superior basis for apportionment recommendations, perhaps through the use of an integrated spatiotemporal model or a multi-survey random effects model.</a:t>
            </a:r>
          </a:p>
        </p:txBody>
      </p:sp>
    </p:spTree>
    <p:extLst>
      <p:ext uri="{BB962C8B-B14F-4D97-AF65-F5344CB8AC3E}">
        <p14:creationId xmlns:p14="http://schemas.microsoft.com/office/powerpoint/2010/main" val="88407162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Apportionment investigation: </a:t>
            </a:r>
            <a:r>
              <a:rPr lang="en-US" dirty="0" smtClean="0"/>
              <a:t>Discussion</a:t>
            </a:r>
            <a:endParaRPr lang="en-US" dirty="0"/>
          </a:p>
        </p:txBody>
      </p:sp>
      <p:sp>
        <p:nvSpPr>
          <p:cNvPr id="5" name="Content Placeholder 4"/>
          <p:cNvSpPr>
            <a:spLocks noGrp="1"/>
          </p:cNvSpPr>
          <p:nvPr>
            <p:ph idx="4294967295"/>
          </p:nvPr>
        </p:nvSpPr>
        <p:spPr>
          <a:xfrm>
            <a:off x="-1" y="1246081"/>
            <a:ext cx="11684001" cy="5135563"/>
          </a:xfrm>
          <a:prstGeom prst="rect">
            <a:avLst/>
          </a:prstGeom>
        </p:spPr>
        <p:txBody>
          <a:bodyPr>
            <a:noAutofit/>
          </a:bodyPr>
          <a:lstStyle/>
          <a:p>
            <a:r>
              <a:rPr lang="en-US" sz="2800" dirty="0" smtClean="0"/>
              <a:t>Other indices: IPHC FISS</a:t>
            </a:r>
          </a:p>
          <a:p>
            <a:pPr lvl="1"/>
            <a:r>
              <a:rPr lang="en-US" sz="2800" dirty="0" smtClean="0"/>
              <a:t>Has always been a promising additional index for apportionment (and assessment), but…</a:t>
            </a:r>
          </a:p>
          <a:p>
            <a:pPr lvl="1"/>
            <a:endParaRPr lang="en-US" sz="2800" dirty="0"/>
          </a:p>
          <a:p>
            <a:pPr lvl="1"/>
            <a:endParaRPr lang="en-US" sz="2800" dirty="0" smtClean="0"/>
          </a:p>
          <a:p>
            <a:pPr lvl="1"/>
            <a:endParaRPr lang="en-US" sz="2800" dirty="0"/>
          </a:p>
          <a:p>
            <a:pPr lvl="1"/>
            <a:endParaRPr lang="en-US" sz="2800" dirty="0" smtClean="0"/>
          </a:p>
          <a:p>
            <a:pPr lvl="1"/>
            <a:endParaRPr lang="en-US" sz="2800" dirty="0"/>
          </a:p>
          <a:p>
            <a:pPr marL="274314" lvl="1" indent="0">
              <a:buNone/>
            </a:pPr>
            <a:endParaRPr lang="en-US" sz="2800" dirty="0" smtClean="0"/>
          </a:p>
          <a:p>
            <a:r>
              <a:rPr lang="en-US" sz="2800" b="1" u="sng" dirty="0" smtClean="0">
                <a:solidFill>
                  <a:schemeClr val="accent2">
                    <a:lumMod val="75000"/>
                  </a:schemeClr>
                </a:solidFill>
              </a:rPr>
              <a:t>Recommend:</a:t>
            </a:r>
            <a:r>
              <a:rPr lang="en-US" sz="2800" b="1" dirty="0" smtClean="0">
                <a:solidFill>
                  <a:schemeClr val="accent6">
                    <a:lumMod val="75000"/>
                  </a:schemeClr>
                </a:solidFill>
              </a:rPr>
              <a:t> </a:t>
            </a:r>
            <a:r>
              <a:rPr lang="en-US" sz="2800" dirty="0" smtClean="0"/>
              <a:t>wait and see</a:t>
            </a:r>
          </a:p>
        </p:txBody>
      </p:sp>
      <p:pic>
        <p:nvPicPr>
          <p:cNvPr id="2" name="Picture 1"/>
          <p:cNvPicPr>
            <a:picLocks noChangeAspect="1"/>
          </p:cNvPicPr>
          <p:nvPr/>
        </p:nvPicPr>
        <p:blipFill>
          <a:blip r:embed="rId2"/>
          <a:stretch>
            <a:fillRect/>
          </a:stretch>
        </p:blipFill>
        <p:spPr>
          <a:xfrm>
            <a:off x="171566" y="2620936"/>
            <a:ext cx="3769182" cy="2662883"/>
          </a:xfrm>
          <a:prstGeom prst="rect">
            <a:avLst/>
          </a:prstGeom>
        </p:spPr>
      </p:pic>
      <p:pic>
        <p:nvPicPr>
          <p:cNvPr id="3" name="Picture 2"/>
          <p:cNvPicPr>
            <a:picLocks noChangeAspect="1"/>
          </p:cNvPicPr>
          <p:nvPr/>
        </p:nvPicPr>
        <p:blipFill>
          <a:blip r:embed="rId3"/>
          <a:stretch>
            <a:fillRect/>
          </a:stretch>
        </p:blipFill>
        <p:spPr>
          <a:xfrm>
            <a:off x="4041779" y="2620936"/>
            <a:ext cx="3713250" cy="268047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7984272" y="2620936"/>
            <a:ext cx="3849292" cy="2680479"/>
          </a:xfrm>
          <a:prstGeom prst="rect">
            <a:avLst/>
          </a:prstGeom>
        </p:spPr>
      </p:pic>
      <p:sp>
        <p:nvSpPr>
          <p:cNvPr id="7" name="Right Arrow 6"/>
          <p:cNvSpPr/>
          <p:nvPr/>
        </p:nvSpPr>
        <p:spPr>
          <a:xfrm>
            <a:off x="3706612" y="3786433"/>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7669175" y="3961176"/>
            <a:ext cx="630195" cy="44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758494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Apportionment investigation</a:t>
            </a:r>
            <a:endParaRPr lang="en-US" dirty="0"/>
          </a:p>
        </p:txBody>
      </p:sp>
      <p:sp>
        <p:nvSpPr>
          <p:cNvPr id="5" name="Content Placeholder 4"/>
          <p:cNvSpPr>
            <a:spLocks noGrp="1"/>
          </p:cNvSpPr>
          <p:nvPr>
            <p:ph idx="4294967295"/>
          </p:nvPr>
        </p:nvSpPr>
        <p:spPr>
          <a:xfrm>
            <a:off x="777240" y="1607104"/>
            <a:ext cx="10515600" cy="3405161"/>
          </a:xfrm>
          <a:prstGeom prst="rect">
            <a:avLst/>
          </a:prstGeom>
        </p:spPr>
        <p:txBody>
          <a:bodyPr>
            <a:noAutofit/>
          </a:bodyPr>
          <a:lstStyle/>
          <a:p>
            <a:pPr marL="0" indent="0" algn="ctr">
              <a:buNone/>
            </a:pPr>
            <a:r>
              <a:rPr lang="en-US" sz="2800" i="1" dirty="0">
                <a:solidFill>
                  <a:schemeClr val="bg2">
                    <a:lumMod val="90000"/>
                  </a:schemeClr>
                </a:solidFill>
              </a:rPr>
              <a:t>The SSC reiterates its encouragement for the authors to consider whether information from the IPHC setline survey and</a:t>
            </a:r>
            <a:r>
              <a:rPr lang="en-US" sz="2800" i="1" dirty="0" smtClean="0">
                <a:solidFill>
                  <a:schemeClr val="bg2">
                    <a:lumMod val="90000"/>
                  </a:schemeClr>
                </a:solidFill>
              </a:rPr>
              <a:t> NMFS </a:t>
            </a:r>
            <a:r>
              <a:rPr lang="en-US" sz="2800" i="1" dirty="0">
                <a:solidFill>
                  <a:schemeClr val="bg2">
                    <a:lumMod val="90000"/>
                  </a:schemeClr>
                </a:solidFill>
              </a:rPr>
              <a:t>longline survey, alongside the NMFS bottom trawl survey, may provide a superior basis for apportionment recommendations, perhaps through the use of </a:t>
            </a:r>
            <a:r>
              <a:rPr lang="en-US" sz="2800" b="1" i="1" dirty="0"/>
              <a:t>an integrated spatiotemporal model</a:t>
            </a:r>
            <a:r>
              <a:rPr lang="en-US" sz="2800" i="1" dirty="0">
                <a:solidFill>
                  <a:schemeClr val="tx2">
                    <a:lumMod val="20000"/>
                    <a:lumOff val="80000"/>
                  </a:schemeClr>
                </a:solidFill>
              </a:rPr>
              <a:t> </a:t>
            </a:r>
            <a:r>
              <a:rPr lang="en-US" sz="2800" i="1" dirty="0">
                <a:solidFill>
                  <a:schemeClr val="bg2">
                    <a:lumMod val="90000"/>
                  </a:schemeClr>
                </a:solidFill>
              </a:rPr>
              <a:t>or a multi-survey random effects model</a:t>
            </a:r>
            <a:r>
              <a:rPr lang="en-US" sz="2800" i="1" dirty="0" smtClean="0">
                <a:solidFill>
                  <a:schemeClr val="bg2">
                    <a:lumMod val="90000"/>
                  </a:schemeClr>
                </a:solidFill>
              </a:rPr>
              <a:t>.</a:t>
            </a:r>
          </a:p>
          <a:p>
            <a:pPr marL="0" indent="0">
              <a:buNone/>
            </a:pPr>
            <a:endParaRPr lang="en-US" sz="2800" i="1" dirty="0">
              <a:solidFill>
                <a:schemeClr val="tx2">
                  <a:lumMod val="20000"/>
                  <a:lumOff val="80000"/>
                </a:schemeClr>
              </a:solidFill>
            </a:endParaRPr>
          </a:p>
          <a:p>
            <a:pPr marL="0" indent="0">
              <a:buNone/>
            </a:pPr>
            <a:r>
              <a:rPr lang="en-US" sz="2800" dirty="0"/>
              <a:t>Will continue to monitor progress in using VAST for apportionment and multi-survey integration</a:t>
            </a:r>
            <a:endParaRPr lang="en-US" sz="2800" i="1" dirty="0">
              <a:solidFill>
                <a:schemeClr val="tx2">
                  <a:lumMod val="20000"/>
                  <a:lumOff val="80000"/>
                </a:schemeClr>
              </a:solidFill>
            </a:endParaRPr>
          </a:p>
        </p:txBody>
      </p:sp>
    </p:spTree>
    <p:extLst>
      <p:ext uri="{BB962C8B-B14F-4D97-AF65-F5344CB8AC3E}">
        <p14:creationId xmlns:p14="http://schemas.microsoft.com/office/powerpoint/2010/main" val="1261581959"/>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Trawl and longline survey selectivity</a:t>
            </a:r>
          </a:p>
        </p:txBody>
      </p:sp>
      <p:sp>
        <p:nvSpPr>
          <p:cNvPr id="5" name="Content Placeholder 4"/>
          <p:cNvSpPr>
            <a:spLocks noGrp="1"/>
          </p:cNvSpPr>
          <p:nvPr>
            <p:ph idx="4294967295"/>
          </p:nvPr>
        </p:nvSpPr>
        <p:spPr>
          <a:xfrm>
            <a:off x="838200" y="1412452"/>
            <a:ext cx="10515600" cy="4351338"/>
          </a:xfrm>
          <a:prstGeom prst="rect">
            <a:avLst/>
          </a:prstGeom>
        </p:spPr>
        <p:txBody>
          <a:bodyPr>
            <a:noAutofit/>
          </a:bodyPr>
          <a:lstStyle/>
          <a:p>
            <a:pPr marL="0" indent="0" algn="ctr">
              <a:buNone/>
            </a:pPr>
            <a:r>
              <a:rPr lang="en-US" sz="2400"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sz="2400" i="1" dirty="0" smtClean="0"/>
          </a:p>
        </p:txBody>
      </p:sp>
    </p:spTree>
    <p:extLst>
      <p:ext uri="{BB962C8B-B14F-4D97-AF65-F5344CB8AC3E}">
        <p14:creationId xmlns:p14="http://schemas.microsoft.com/office/powerpoint/2010/main" val="1678191474"/>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Trawl and longline survey selectivity</a:t>
            </a:r>
          </a:p>
        </p:txBody>
      </p:sp>
      <p:sp>
        <p:nvSpPr>
          <p:cNvPr id="5" name="Content Placeholder 4"/>
          <p:cNvSpPr>
            <a:spLocks noGrp="1"/>
          </p:cNvSpPr>
          <p:nvPr>
            <p:ph idx="4294967295"/>
          </p:nvPr>
        </p:nvSpPr>
        <p:spPr>
          <a:xfrm>
            <a:off x="838200" y="1412452"/>
            <a:ext cx="10515600" cy="4351338"/>
          </a:xfrm>
          <a:prstGeom prst="rect">
            <a:avLst/>
          </a:prstGeom>
        </p:spPr>
        <p:txBody>
          <a:bodyPr>
            <a:noAutofit/>
          </a:bodyPr>
          <a:lstStyle/>
          <a:p>
            <a:pPr marL="0" indent="0" algn="ctr">
              <a:buNone/>
            </a:pPr>
            <a:r>
              <a:rPr lang="en-US" sz="2400" i="1" dirty="0"/>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sz="2400" i="1" dirty="0">
                <a:solidFill>
                  <a:schemeClr val="bg2">
                    <a:lumMod val="90000"/>
                  </a:schemeClr>
                </a:solidFill>
              </a:rPr>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sz="2400" i="1" dirty="0" smtClean="0">
              <a:solidFill>
                <a:schemeClr val="bg2">
                  <a:lumMod val="90000"/>
                </a:schemeClr>
              </a:solidFill>
            </a:endParaRPr>
          </a:p>
        </p:txBody>
      </p:sp>
    </p:spTree>
    <p:extLst>
      <p:ext uri="{BB962C8B-B14F-4D97-AF65-F5344CB8AC3E}">
        <p14:creationId xmlns:p14="http://schemas.microsoft.com/office/powerpoint/2010/main" val="412664181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survey selectivity</a:t>
            </a:r>
            <a:endParaRPr lang="en-US" dirty="0"/>
          </a:p>
        </p:txBody>
      </p:sp>
      <p:sp>
        <p:nvSpPr>
          <p:cNvPr id="5" name="Content Placeholder 4"/>
          <p:cNvSpPr>
            <a:spLocks noGrp="1"/>
          </p:cNvSpPr>
          <p:nvPr>
            <p:ph idx="4294967295"/>
          </p:nvPr>
        </p:nvSpPr>
        <p:spPr>
          <a:xfrm>
            <a:off x="0" y="1027906"/>
            <a:ext cx="11907520" cy="4351338"/>
          </a:xfrm>
          <a:prstGeom prst="rect">
            <a:avLst/>
          </a:prstGeom>
        </p:spPr>
        <p:txBody>
          <a:bodyPr>
            <a:normAutofit/>
          </a:bodyPr>
          <a:lstStyle/>
          <a:p>
            <a:r>
              <a:rPr lang="en-US" sz="2800" dirty="0" smtClean="0"/>
              <a:t>The current time blocks used for the bottom trawl survey can be traced back to the 2014 approved model (reduced from 12 time-blocks)</a:t>
            </a:r>
          </a:p>
          <a:p>
            <a:pPr lvl="1"/>
            <a:r>
              <a:rPr lang="en-US" sz="2400" dirty="0" smtClean="0"/>
              <a:t>Pre/post 96 block represents switch from 30 to 15 min tows</a:t>
            </a:r>
          </a:p>
          <a:p>
            <a:r>
              <a:rPr lang="en-US" sz="2800" dirty="0" smtClean="0"/>
              <a:t>2016 approved model first set the current time blocks</a:t>
            </a:r>
          </a:p>
          <a:p>
            <a:pPr lvl="1"/>
            <a:r>
              <a:rPr lang="en-US" sz="2400" dirty="0" smtClean="0"/>
              <a:t>Pre/post 2006 based on improvement in model fit (and switched to length)</a:t>
            </a:r>
          </a:p>
          <a:p>
            <a:r>
              <a:rPr lang="en-US" sz="2800" dirty="0" smtClean="0"/>
              <a:t>The 2017 approved model switch from dome-shaped selectivity in recent time blocks to asymptotic based on lower AIC</a:t>
            </a:r>
          </a:p>
        </p:txBody>
      </p:sp>
      <p:pic>
        <p:nvPicPr>
          <p:cNvPr id="2" name="Picture 1"/>
          <p:cNvPicPr>
            <a:picLocks noChangeAspect="1"/>
          </p:cNvPicPr>
          <p:nvPr/>
        </p:nvPicPr>
        <p:blipFill>
          <a:blip r:embed="rId2">
            <a:clrChange>
              <a:clrFrom>
                <a:srgbClr val="FFFFFF"/>
              </a:clrFrom>
              <a:clrTo>
                <a:srgbClr val="FFFFFF">
                  <a:alpha val="0"/>
                </a:srgbClr>
              </a:clrTo>
            </a:clrChange>
          </a:blip>
          <a:stretch>
            <a:fillRect/>
          </a:stretch>
        </p:blipFill>
        <p:spPr>
          <a:xfrm>
            <a:off x="86204" y="4864443"/>
            <a:ext cx="2141721" cy="1556951"/>
          </a:xfrm>
          <a:prstGeom prst="rect">
            <a:avLst/>
          </a:prstGeom>
        </p:spPr>
      </p:pic>
      <p:pic>
        <p:nvPicPr>
          <p:cNvPr id="3" name="Picture 2"/>
          <p:cNvPicPr>
            <a:picLocks noChangeAspect="1"/>
          </p:cNvPicPr>
          <p:nvPr/>
        </p:nvPicPr>
        <p:blipFill>
          <a:blip r:embed="rId3">
            <a:clrChange>
              <a:clrFrom>
                <a:srgbClr val="FFFFFF"/>
              </a:clrFrom>
              <a:clrTo>
                <a:srgbClr val="FFFFFF">
                  <a:alpha val="0"/>
                </a:srgbClr>
              </a:clrTo>
            </a:clrChange>
          </a:blip>
          <a:stretch>
            <a:fillRect/>
          </a:stretch>
        </p:blipFill>
        <p:spPr>
          <a:xfrm>
            <a:off x="2073830" y="4864443"/>
            <a:ext cx="2080417" cy="1587687"/>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4103632" y="4751930"/>
            <a:ext cx="1998086" cy="1690688"/>
          </a:xfrm>
          <a:prstGeom prst="rect">
            <a:avLst/>
          </a:prstGeom>
        </p:spPr>
      </p:pic>
      <p:pic>
        <p:nvPicPr>
          <p:cNvPr id="7" name="Picture 6"/>
          <p:cNvPicPr>
            <a:picLocks noChangeAspect="1"/>
          </p:cNvPicPr>
          <p:nvPr/>
        </p:nvPicPr>
        <p:blipFill>
          <a:blip r:embed="rId5"/>
          <a:stretch>
            <a:fillRect/>
          </a:stretch>
        </p:blipFill>
        <p:spPr>
          <a:xfrm>
            <a:off x="6139206" y="4831556"/>
            <a:ext cx="1906159" cy="1494639"/>
          </a:xfrm>
          <a:prstGeom prst="rect">
            <a:avLst/>
          </a:prstGeom>
        </p:spPr>
      </p:pic>
      <p:pic>
        <p:nvPicPr>
          <p:cNvPr id="8" name="Picture 7"/>
          <p:cNvPicPr>
            <a:picLocks noChangeAspect="1"/>
          </p:cNvPicPr>
          <p:nvPr/>
        </p:nvPicPr>
        <p:blipFill rotWithShape="1">
          <a:blip r:embed="rId6"/>
          <a:srcRect t="16424"/>
          <a:stretch/>
        </p:blipFill>
        <p:spPr>
          <a:xfrm>
            <a:off x="8131520" y="4831556"/>
            <a:ext cx="2073830" cy="1572877"/>
          </a:xfrm>
          <a:prstGeom prst="rect">
            <a:avLst/>
          </a:prstGeom>
        </p:spPr>
      </p:pic>
      <p:pic>
        <p:nvPicPr>
          <p:cNvPr id="9" name="Picture 8"/>
          <p:cNvPicPr>
            <a:picLocks noChangeAspect="1"/>
          </p:cNvPicPr>
          <p:nvPr/>
        </p:nvPicPr>
        <p:blipFill rotWithShape="1">
          <a:blip r:embed="rId7">
            <a:clrChange>
              <a:clrFrom>
                <a:srgbClr val="FFFFFF"/>
              </a:clrFrom>
              <a:clrTo>
                <a:srgbClr val="FFFFFF">
                  <a:alpha val="0"/>
                </a:srgbClr>
              </a:clrTo>
            </a:clrChange>
          </a:blip>
          <a:srcRect t="16469"/>
          <a:stretch/>
        </p:blipFill>
        <p:spPr>
          <a:xfrm>
            <a:off x="10066135" y="4809149"/>
            <a:ext cx="2126841" cy="1595284"/>
          </a:xfrm>
          <a:prstGeom prst="rect">
            <a:avLst/>
          </a:prstGeom>
        </p:spPr>
      </p:pic>
    </p:spTree>
    <p:extLst>
      <p:ext uri="{BB962C8B-B14F-4D97-AF65-F5344CB8AC3E}">
        <p14:creationId xmlns:p14="http://schemas.microsoft.com/office/powerpoint/2010/main" val="267087237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838200" y="1412452"/>
            <a:ext cx="10515600" cy="4351338"/>
          </a:xfrm>
          <a:prstGeom prst="rect">
            <a:avLst/>
          </a:prstGeom>
        </p:spPr>
        <p:txBody>
          <a:bodyPr>
            <a:noAutofit/>
          </a:bodyPr>
          <a:lstStyle/>
          <a:p>
            <a:pPr marL="0" indent="0" algn="ctr">
              <a:buNone/>
            </a:pPr>
            <a:r>
              <a:rPr lang="en-US" sz="2400" i="1" dirty="0">
                <a:solidFill>
                  <a:schemeClr val="bg2">
                    <a:lumMod val="90000"/>
                  </a:schemeClr>
                </a:solidFill>
              </a:rPr>
              <a:t>Estimated selectivity for both the bottom trawl survey and the longline survey showed patterns that seemed very unusual. For the bottom trawl survey, which modeled time-varying selectivity blocks, there was a shift from a strongly dome-shaped selectivity in the 1990-1995 time block to asymptotic selectivity in subsequent time blocks. The assessment did not provide a rationale for how a standardized survey could show such extreme changes in selectivity. </a:t>
            </a:r>
            <a:r>
              <a:rPr lang="en-US" sz="2400" i="1" dirty="0"/>
              <a:t>For the longline survey, a strongly dome-shaped selectivity pattern was estimated for Pacific cod, in contrast to sablefish selectivity, which is estimated to be asymptotic for this survey in the sablefish assessment. In theory, the longline survey’s depth range would have selectivity issues for smaller fish at shallower depths, not larger deeper fish. Again, there is no explanation in the assessment as to why this selectivity pattern should be considered a reasonable result.</a:t>
            </a:r>
            <a:endParaRPr lang="en-US" sz="2400" i="1" dirty="0" smtClean="0"/>
          </a:p>
        </p:txBody>
      </p:sp>
    </p:spTree>
    <p:extLst>
      <p:ext uri="{BB962C8B-B14F-4D97-AF65-F5344CB8AC3E}">
        <p14:creationId xmlns:p14="http://schemas.microsoft.com/office/powerpoint/2010/main" val="40720991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334240"/>
            <a:ext cx="7524750" cy="5032375"/>
          </a:xfrm>
          <a:prstGeom prst="rect">
            <a:avLst/>
          </a:prstGeom>
        </p:spPr>
        <p:txBody>
          <a:bodyPr>
            <a:normAutofit/>
          </a:bodyPr>
          <a:lstStyle/>
          <a:p>
            <a:r>
              <a:rPr lang="en-US" sz="2800" dirty="0" smtClean="0"/>
              <a:t>Current shape of longline survey selectivity can be traced back to the 2016 assessment in which the longline survey was first used (dome-shaped after 60ish cm)</a:t>
            </a:r>
          </a:p>
          <a:p>
            <a:r>
              <a:rPr lang="en-US" sz="2800" dirty="0" smtClean="0"/>
              <a:t>Primary question: is there evidence for the dome-shaped selectivity?</a:t>
            </a:r>
          </a:p>
          <a:p>
            <a:pPr lvl="1"/>
            <a:r>
              <a:rPr lang="en-US" sz="2800" dirty="0" smtClean="0"/>
              <a:t>Are larger cod deeper and smaller cod shallower?</a:t>
            </a:r>
          </a:p>
          <a:p>
            <a:pPr lvl="1"/>
            <a:r>
              <a:rPr lang="en-US" sz="2800" dirty="0" smtClean="0"/>
              <a:t>What is the longline survey overlap with cod depth distribution by size?</a:t>
            </a:r>
          </a:p>
        </p:txBody>
      </p:sp>
      <p:pic>
        <p:nvPicPr>
          <p:cNvPr id="13" name="Picture 1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4420"/>
          <a:stretch/>
        </p:blipFill>
        <p:spPr>
          <a:xfrm>
            <a:off x="7389458" y="1799274"/>
            <a:ext cx="4748356" cy="3057205"/>
          </a:xfrm>
          <a:prstGeom prst="rect">
            <a:avLst/>
          </a:prstGeom>
        </p:spPr>
      </p:pic>
    </p:spTree>
    <p:extLst>
      <p:ext uri="{BB962C8B-B14F-4D97-AF65-F5344CB8AC3E}">
        <p14:creationId xmlns:p14="http://schemas.microsoft.com/office/powerpoint/2010/main" val="237559437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414461" y="2197585"/>
            <a:ext cx="9548814" cy="3323317"/>
          </a:xfrm>
          <a:prstGeom prst="rect">
            <a:avLst/>
          </a:prstGeom>
        </p:spPr>
      </p:pic>
      <p:pic>
        <p:nvPicPr>
          <p:cNvPr id="10" name="Picture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016" y="1790655"/>
            <a:ext cx="10058617" cy="4114889"/>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0515600" cy="4351338"/>
          </a:xfrm>
          <a:prstGeom prst="rect">
            <a:avLst/>
          </a:prstGeom>
        </p:spPr>
        <p:txBody>
          <a:bodyPr>
            <a:normAutofit/>
          </a:bodyPr>
          <a:lstStyle/>
          <a:p>
            <a:r>
              <a:rPr lang="en-US" sz="2800" dirty="0" smtClean="0"/>
              <a:t>What is cod depth distribution by size?</a:t>
            </a:r>
          </a:p>
        </p:txBody>
      </p:sp>
    </p:spTree>
    <p:extLst>
      <p:ext uri="{BB962C8B-B14F-4D97-AF65-F5344CB8AC3E}">
        <p14:creationId xmlns:p14="http://schemas.microsoft.com/office/powerpoint/2010/main" val="1313238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Input data file changes</a:t>
            </a:r>
            <a:endParaRPr lang="en-US" dirty="0"/>
          </a:p>
        </p:txBody>
      </p:sp>
      <p:sp>
        <p:nvSpPr>
          <p:cNvPr id="5" name="Content Placeholder 4"/>
          <p:cNvSpPr>
            <a:spLocks noGrp="1"/>
          </p:cNvSpPr>
          <p:nvPr>
            <p:ph idx="4294967295"/>
          </p:nvPr>
        </p:nvSpPr>
        <p:spPr>
          <a:xfrm>
            <a:off x="0" y="1218406"/>
            <a:ext cx="11477625" cy="4351338"/>
          </a:xfrm>
          <a:prstGeom prst="rect">
            <a:avLst/>
          </a:prstGeom>
        </p:spPr>
        <p:txBody>
          <a:bodyPr>
            <a:noAutofit/>
          </a:bodyPr>
          <a:lstStyle/>
          <a:p>
            <a:r>
              <a:rPr lang="en-US" sz="2800" dirty="0" smtClean="0"/>
              <a:t>LL survey:</a:t>
            </a:r>
          </a:p>
          <a:p>
            <a:pPr lvl="1"/>
            <a:r>
              <a:rPr lang="en-US" sz="2800" dirty="0" smtClean="0"/>
              <a:t>Log-normal computation for RPN SD hadn’t been applied (but was applied to bottom trawl survey index), now is applied – </a:t>
            </a:r>
            <a:r>
              <a:rPr lang="en-US" sz="2800" b="1" u="sng" dirty="0" smtClean="0">
                <a:solidFill>
                  <a:schemeClr val="accent1">
                    <a:lumMod val="75000"/>
                  </a:schemeClr>
                </a:solidFill>
              </a:rPr>
              <a:t>2019.1c.1</a:t>
            </a:r>
          </a:p>
          <a:p>
            <a:pPr lvl="1"/>
            <a:r>
              <a:rPr lang="en-US" sz="2800" dirty="0" smtClean="0"/>
              <a:t>Length comps off by a cm (i.e., 25 cm fish became 26 cm) – </a:t>
            </a:r>
            <a:r>
              <a:rPr lang="en-US" sz="2800" b="1" u="sng" dirty="0">
                <a:solidFill>
                  <a:schemeClr val="accent1">
                    <a:lumMod val="75000"/>
                  </a:schemeClr>
                </a:solidFill>
              </a:rPr>
              <a:t>2019.1c.2</a:t>
            </a:r>
          </a:p>
          <a:p>
            <a:pPr lvl="1"/>
            <a:r>
              <a:rPr lang="en-US" sz="2800" dirty="0" smtClean="0"/>
              <a:t>Length comps season </a:t>
            </a:r>
            <a:r>
              <a:rPr lang="en-US" sz="2800" dirty="0"/>
              <a:t>had been set at 1 (Jan), when should have been set at 7 (Jul) – </a:t>
            </a:r>
            <a:r>
              <a:rPr lang="en-US" sz="2800" b="1" u="sng" dirty="0">
                <a:solidFill>
                  <a:schemeClr val="accent1">
                    <a:lumMod val="75000"/>
                  </a:schemeClr>
                </a:solidFill>
              </a:rPr>
              <a:t>2019.1c.3</a:t>
            </a:r>
          </a:p>
          <a:p>
            <a:r>
              <a:rPr lang="en-US" sz="2800" dirty="0" smtClean="0"/>
              <a:t>Fishery length comps:</a:t>
            </a:r>
          </a:p>
          <a:p>
            <a:pPr lvl="1"/>
            <a:r>
              <a:rPr lang="en-US" sz="2800" dirty="0" smtClean="0"/>
              <a:t>ISS set at total number of hauls sampled (max 200), but filtered hauls to a certain sample size in expansion, set at number of hauls actually used </a:t>
            </a:r>
            <a:r>
              <a:rPr lang="en-US" sz="2800" dirty="0"/>
              <a:t>in </a:t>
            </a:r>
            <a:r>
              <a:rPr lang="en-US" sz="2800" dirty="0" smtClean="0"/>
              <a:t>expansion (</a:t>
            </a:r>
            <a:r>
              <a:rPr lang="en-US" sz="2800" dirty="0"/>
              <a:t>max 200) </a:t>
            </a:r>
            <a:r>
              <a:rPr lang="en-US" sz="2800" dirty="0" smtClean="0"/>
              <a:t>– </a:t>
            </a:r>
            <a:r>
              <a:rPr lang="en-US" sz="2800" b="1" u="sng" dirty="0">
                <a:solidFill>
                  <a:schemeClr val="accent1">
                    <a:lumMod val="75000"/>
                  </a:schemeClr>
                </a:solidFill>
              </a:rPr>
              <a:t>2019.1c.4</a:t>
            </a:r>
          </a:p>
        </p:txBody>
      </p:sp>
    </p:spTree>
    <p:extLst>
      <p:ext uri="{BB962C8B-B14F-4D97-AF65-F5344CB8AC3E}">
        <p14:creationId xmlns:p14="http://schemas.microsoft.com/office/powerpoint/2010/main" val="329041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414461" y="2097619"/>
            <a:ext cx="9663114" cy="3537478"/>
          </a:xfrm>
          <a:prstGeom prst="rect">
            <a:avLst/>
          </a:prstGeom>
        </p:spPr>
      </p:pic>
      <p:pic>
        <p:nvPicPr>
          <p:cNvPr id="2" name="Picture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7586" y="1690688"/>
            <a:ext cx="10515827" cy="4572099"/>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0515600" cy="4351338"/>
          </a:xfrm>
          <a:prstGeom prst="rect">
            <a:avLst/>
          </a:prstGeom>
        </p:spPr>
        <p:txBody>
          <a:bodyPr>
            <a:normAutofit/>
          </a:bodyPr>
          <a:lstStyle/>
          <a:p>
            <a:r>
              <a:rPr lang="en-US" sz="2800" dirty="0" smtClean="0"/>
              <a:t>What is cod depth distribution by size?</a:t>
            </a:r>
          </a:p>
        </p:txBody>
      </p:sp>
    </p:spTree>
    <p:extLst>
      <p:ext uri="{BB962C8B-B14F-4D97-AF65-F5344CB8AC3E}">
        <p14:creationId xmlns:p14="http://schemas.microsoft.com/office/powerpoint/2010/main" val="302292270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309459" y="2495550"/>
            <a:ext cx="9663114" cy="3139546"/>
          </a:xfrm>
          <a:prstGeom prst="rect">
            <a:avLst/>
          </a:prstGeom>
        </p:spPr>
      </p:pic>
      <p:pic>
        <p:nvPicPr>
          <p:cNvPr id="3" name="Picture 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748" y="1690688"/>
            <a:ext cx="10515827" cy="4572099"/>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0515600" cy="4351338"/>
          </a:xfrm>
          <a:prstGeom prst="rect">
            <a:avLst/>
          </a:prstGeom>
        </p:spPr>
        <p:txBody>
          <a:bodyPr>
            <a:normAutofit/>
          </a:bodyPr>
          <a:lstStyle/>
          <a:p>
            <a:r>
              <a:rPr lang="en-US" sz="2800" dirty="0" smtClean="0"/>
              <a:t>What is cod depth distribution by size? </a:t>
            </a:r>
          </a:p>
        </p:txBody>
      </p:sp>
    </p:spTree>
    <p:extLst>
      <p:ext uri="{BB962C8B-B14F-4D97-AF65-F5344CB8AC3E}">
        <p14:creationId xmlns:p14="http://schemas.microsoft.com/office/powerpoint/2010/main" val="1725773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BEBA8EAE-BF5A-486C-A8C5-ECC9F3942E4B}">
                <a14:imgProps xmlns:a14="http://schemas.microsoft.com/office/drawing/2010/main">
                  <a14:imgLayer r:embed="rId3">
                    <a14:imgEffect>
                      <a14:artisticPaintBrush brushSize="7"/>
                    </a14:imgEffect>
                    <a14:imgEffect>
                      <a14:sharpenSoften amount="50000"/>
                    </a14:imgEffect>
                  </a14:imgLayer>
                </a14:imgProps>
              </a:ext>
              <a:ext uri="{28A0092B-C50C-407E-A947-70E740481C1C}">
                <a14:useLocalDpi xmlns:a14="http://schemas.microsoft.com/office/drawing/2010/main" val="0"/>
              </a:ext>
            </a:extLst>
          </a:blip>
          <a:srcRect l="42450" t="11461" r="11451" b="24155"/>
          <a:stretch/>
        </p:blipFill>
        <p:spPr>
          <a:xfrm>
            <a:off x="1309459" y="2495550"/>
            <a:ext cx="9663114" cy="3139546"/>
          </a:xfrm>
          <a:prstGeom prst="rect">
            <a:avLst/>
          </a:prstGeom>
        </p:spPr>
      </p:pic>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a:t>
            </a:r>
            <a:r>
              <a:rPr lang="en-US" dirty="0"/>
              <a:t>selectivity</a:t>
            </a:r>
          </a:p>
        </p:txBody>
      </p:sp>
      <p:sp>
        <p:nvSpPr>
          <p:cNvPr id="5" name="Content Placeholder 4"/>
          <p:cNvSpPr>
            <a:spLocks noGrp="1"/>
          </p:cNvSpPr>
          <p:nvPr>
            <p:ph idx="4294967295"/>
          </p:nvPr>
        </p:nvSpPr>
        <p:spPr>
          <a:xfrm>
            <a:off x="0" y="1283758"/>
            <a:ext cx="11602720" cy="4351338"/>
          </a:xfrm>
          <a:prstGeom prst="rect">
            <a:avLst/>
          </a:prstGeom>
        </p:spPr>
        <p:txBody>
          <a:bodyPr>
            <a:normAutofit/>
          </a:bodyPr>
          <a:lstStyle/>
          <a:p>
            <a:r>
              <a:rPr lang="en-US" sz="2800" dirty="0" smtClean="0"/>
              <a:t>What is cod depth distribution by size? What is overlap with LLS?</a:t>
            </a:r>
          </a:p>
        </p:txBody>
      </p:sp>
      <p:pic>
        <p:nvPicPr>
          <p:cNvPr id="2" name="Picture 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1861" y="1690688"/>
            <a:ext cx="10515827" cy="4572099"/>
          </a:xfrm>
          <a:prstGeom prst="rect">
            <a:avLst/>
          </a:prstGeom>
        </p:spPr>
      </p:pic>
    </p:spTree>
    <p:extLst>
      <p:ext uri="{BB962C8B-B14F-4D97-AF65-F5344CB8AC3E}">
        <p14:creationId xmlns:p14="http://schemas.microsoft.com/office/powerpoint/2010/main" val="3067636022"/>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25320"/>
            <a:ext cx="10515600" cy="3007360"/>
          </a:xfrm>
          <a:prstGeom prst="rect">
            <a:avLst/>
          </a:prstGeom>
        </p:spPr>
        <p:txBody>
          <a:bodyPr>
            <a:noAutofit/>
          </a:bodyPr>
          <a:lstStyle/>
          <a:p>
            <a:pPr marL="0" indent="0" algn="ctr">
              <a:buNone/>
            </a:pPr>
            <a:r>
              <a:rPr lang="en-US" sz="2800" i="1" dirty="0"/>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endParaRPr lang="en-US" sz="2800" i="1" dirty="0" smtClean="0"/>
          </a:p>
        </p:txBody>
      </p:sp>
    </p:spTree>
    <p:extLst>
      <p:ext uri="{BB962C8B-B14F-4D97-AF65-F5344CB8AC3E}">
        <p14:creationId xmlns:p14="http://schemas.microsoft.com/office/powerpoint/2010/main" val="399334200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11774"/>
            <a:ext cx="10515600" cy="3034453"/>
          </a:xfrm>
          <a:prstGeom prst="rect">
            <a:avLst/>
          </a:prstGeom>
        </p:spPr>
        <p:txBody>
          <a:bodyPr>
            <a:noAutofit/>
          </a:bodyPr>
          <a:lstStyle/>
          <a:p>
            <a:pPr marL="0" indent="0" algn="ctr">
              <a:buNone/>
            </a:pPr>
            <a:r>
              <a:rPr lang="en-US" sz="2800" i="1" dirty="0">
                <a:solidFill>
                  <a:schemeClr val="bg2">
                    <a:lumMod val="90000"/>
                  </a:schemeClr>
                </a:solidFill>
              </a:rPr>
              <a:t>The SSC requests a thorough revaluation of the current modeling approach for survey selectivity and catchability, including </a:t>
            </a:r>
            <a:r>
              <a:rPr lang="en-US" sz="2800" b="1" i="1" dirty="0"/>
              <a:t>alternatives to </a:t>
            </a:r>
            <a:r>
              <a:rPr lang="en-US" sz="2800" i="1" dirty="0">
                <a:solidFill>
                  <a:schemeClr val="bg2">
                    <a:lumMod val="90000"/>
                  </a:schemeClr>
                </a:solidFill>
              </a:rPr>
              <a:t>the current </a:t>
            </a:r>
            <a:r>
              <a:rPr lang="en-US" sz="2800" b="1" i="1" dirty="0"/>
              <a:t>selectivity blocks in the trawl survey</a:t>
            </a:r>
            <a:r>
              <a:rPr lang="en-US" sz="2800" i="1" dirty="0">
                <a:solidFill>
                  <a:schemeClr val="bg2">
                    <a:lumMod val="90000"/>
                  </a:schemeClr>
                </a:solidFill>
              </a:rPr>
              <a:t>, and alternatives to a strongly </a:t>
            </a:r>
            <a:r>
              <a:rPr lang="en-US" sz="2800" b="1" i="1" dirty="0"/>
              <a:t>dome-shaped selectivity in the longline survey</a:t>
            </a:r>
            <a:r>
              <a:rPr lang="en-US" sz="2800" i="1" dirty="0">
                <a:solidFill>
                  <a:schemeClr val="bg2">
                    <a:lumMod val="90000"/>
                  </a:schemeClr>
                </a:solidFill>
              </a:rPr>
              <a:t>, and whether selectivity rather than catchability is more appropriately modeled with a time-varying temperature covariate.</a:t>
            </a:r>
          </a:p>
        </p:txBody>
      </p:sp>
    </p:spTree>
    <p:extLst>
      <p:ext uri="{BB962C8B-B14F-4D97-AF65-F5344CB8AC3E}">
        <p14:creationId xmlns:p14="http://schemas.microsoft.com/office/powerpoint/2010/main" val="208011701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825625"/>
            <a:ext cx="10515600" cy="4351338"/>
          </a:xfrm>
          <a:prstGeom prst="rect">
            <a:avLst/>
          </a:prstGeom>
        </p:spPr>
        <p:txBody>
          <a:bodyPr>
            <a:normAutofit/>
          </a:bodyPr>
          <a:lstStyle/>
          <a:p>
            <a:r>
              <a:rPr lang="en-US" sz="2800" dirty="0" smtClean="0"/>
              <a:t>Two model sensitivities run to start addressing these SSC comments:</a:t>
            </a:r>
          </a:p>
          <a:p>
            <a:pPr marL="457200" indent="-457200">
              <a:buFont typeface="+mj-lt"/>
              <a:buAutoNum type="arabicPeriod"/>
            </a:pPr>
            <a:r>
              <a:rPr lang="en-US" sz="2800" dirty="0" smtClean="0"/>
              <a:t>Force trawl survey to be time-invariant and asymptotic</a:t>
            </a:r>
          </a:p>
          <a:p>
            <a:pPr marL="457200" indent="-457200">
              <a:buFont typeface="+mj-lt"/>
              <a:buAutoNum type="arabicPeriod"/>
            </a:pPr>
            <a:r>
              <a:rPr lang="en-US" sz="2800" dirty="0" smtClean="0"/>
              <a:t>Force longline survey to be asymptotic</a:t>
            </a:r>
          </a:p>
          <a:p>
            <a:endParaRPr lang="en-US" sz="2800" dirty="0" smtClean="0"/>
          </a:p>
        </p:txBody>
      </p:sp>
    </p:spTree>
    <p:extLst>
      <p:ext uri="{BB962C8B-B14F-4D97-AF65-F5344CB8AC3E}">
        <p14:creationId xmlns:p14="http://schemas.microsoft.com/office/powerpoint/2010/main" val="370385421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541145"/>
            <a:ext cx="10515600" cy="4351338"/>
          </a:xfrm>
          <a:prstGeom prst="rect">
            <a:avLst/>
          </a:prstGeom>
        </p:spPr>
        <p:txBody>
          <a:bodyPr>
            <a:normAutofit/>
          </a:bodyPr>
          <a:lstStyle/>
          <a:p>
            <a:r>
              <a:rPr lang="en-US" sz="2800" dirty="0" smtClean="0"/>
              <a:t>Both sensitivities indicate that current modeling of selectivity provides better data fit and is preferred by AIC</a:t>
            </a:r>
            <a:endParaRPr lang="en-US" sz="2800" dirty="0"/>
          </a:p>
          <a:p>
            <a:endParaRPr lang="en-US" sz="2800" dirty="0" smtClean="0"/>
          </a:p>
        </p:txBody>
      </p:sp>
      <p:graphicFrame>
        <p:nvGraphicFramePr>
          <p:cNvPr id="3" name="Table 2"/>
          <p:cNvGraphicFramePr>
            <a:graphicFrameLocks noGrp="1"/>
          </p:cNvGraphicFramePr>
          <p:nvPr>
            <p:extLst>
              <p:ext uri="{D42A27DB-BD31-4B8C-83A1-F6EECF244321}">
                <p14:modId xmlns:p14="http://schemas.microsoft.com/office/powerpoint/2010/main" val="170477523"/>
              </p:ext>
            </p:extLst>
          </p:nvPr>
        </p:nvGraphicFramePr>
        <p:xfrm>
          <a:off x="131455" y="2788045"/>
          <a:ext cx="8015415" cy="2966085"/>
        </p:xfrm>
        <a:graphic>
          <a:graphicData uri="http://schemas.openxmlformats.org/drawingml/2006/table">
            <a:tbl>
              <a:tblPr/>
              <a:tblGrid>
                <a:gridCol w="2951622">
                  <a:extLst>
                    <a:ext uri="{9D8B030D-6E8A-4147-A177-3AD203B41FA5}">
                      <a16:colId xmlns:a16="http://schemas.microsoft.com/office/drawing/2014/main" val="1392527557"/>
                    </a:ext>
                  </a:extLst>
                </a:gridCol>
                <a:gridCol w="2382962">
                  <a:extLst>
                    <a:ext uri="{9D8B030D-6E8A-4147-A177-3AD203B41FA5}">
                      <a16:colId xmlns:a16="http://schemas.microsoft.com/office/drawing/2014/main" val="233158738"/>
                    </a:ext>
                  </a:extLst>
                </a:gridCol>
                <a:gridCol w="1435193">
                  <a:extLst>
                    <a:ext uri="{9D8B030D-6E8A-4147-A177-3AD203B41FA5}">
                      <a16:colId xmlns:a16="http://schemas.microsoft.com/office/drawing/2014/main" val="657874941"/>
                    </a:ext>
                  </a:extLst>
                </a:gridCol>
                <a:gridCol w="1245638">
                  <a:extLst>
                    <a:ext uri="{9D8B030D-6E8A-4147-A177-3AD203B41FA5}">
                      <a16:colId xmlns:a16="http://schemas.microsoft.com/office/drawing/2014/main" val="396419551"/>
                    </a:ext>
                  </a:extLst>
                </a:gridCol>
              </a:tblGrid>
              <a:tr h="190500">
                <a:tc>
                  <a:txBody>
                    <a:bodyPr/>
                    <a:lstStyle/>
                    <a:p>
                      <a:pPr algn="l" fontAlgn="b"/>
                      <a:endParaRPr lang="en-US" sz="21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Trawl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Longline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2588842"/>
                  </a:ext>
                </a:extLst>
              </a:tr>
              <a:tr h="190500">
                <a:tc>
                  <a:txBody>
                    <a:bodyPr/>
                    <a:lstStyle/>
                    <a:p>
                      <a:pPr algn="l" fontAlgn="b"/>
                      <a:r>
                        <a:rPr lang="en-US" sz="2100" b="0" i="0" u="none" strike="noStrike" dirty="0">
                          <a:solidFill>
                            <a:srgbClr val="000000"/>
                          </a:solidFill>
                          <a:effectLst/>
                          <a:latin typeface="+mj-lt"/>
                        </a:rPr>
                        <a:t># parameters</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13417595"/>
                  </a:ext>
                </a:extLst>
              </a:tr>
              <a:tr h="190500">
                <a:tc>
                  <a:txBody>
                    <a:bodyPr/>
                    <a:lstStyle/>
                    <a:p>
                      <a:pPr algn="l" fontAlgn="b"/>
                      <a:r>
                        <a:rPr lang="en-US" sz="2100" b="0" i="0" u="none" strike="noStrike">
                          <a:solidFill>
                            <a:srgbClr val="000000"/>
                          </a:solidFill>
                          <a:effectLst/>
                          <a:latin typeface="+mj-lt"/>
                        </a:rPr>
                        <a:t>AIC</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4336.02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4343.20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4427.46</a:t>
                      </a:r>
                    </a:p>
                  </a:txBody>
                  <a:tcPr marL="9525" marR="9525" marT="9525" marB="0" anchor="b">
                    <a:lnL>
                      <a:noFill/>
                    </a:lnL>
                    <a:lnR>
                      <a:noFill/>
                    </a:lnR>
                    <a:lnT>
                      <a:noFill/>
                    </a:lnT>
                    <a:lnB>
                      <a:noFill/>
                    </a:lnB>
                  </a:tcPr>
                </a:tc>
                <a:extLst>
                  <a:ext uri="{0D108BD9-81ED-4DB2-BD59-A6C34878D82A}">
                    <a16:rowId xmlns:a16="http://schemas.microsoft.com/office/drawing/2014/main" val="1725584093"/>
                  </a:ext>
                </a:extLst>
              </a:tr>
              <a:tr h="190500">
                <a:tc>
                  <a:txBody>
                    <a:bodyPr/>
                    <a:lstStyle/>
                    <a:p>
                      <a:pPr algn="l" fontAlgn="b"/>
                      <a:r>
                        <a:rPr lang="el-GR" sz="2100" b="0" i="0" u="none" strike="noStrike" dirty="0">
                          <a:solidFill>
                            <a:srgbClr val="000000"/>
                          </a:solidFill>
                          <a:effectLst/>
                          <a:latin typeface="+mj-lt"/>
                        </a:rPr>
                        <a:t>Δ</a:t>
                      </a:r>
                      <a:r>
                        <a:rPr lang="en-US" sz="2100" b="0" i="0" u="none" strike="noStrike" dirty="0">
                          <a:solidFill>
                            <a:srgbClr val="000000"/>
                          </a:solidFill>
                          <a:effectLst/>
                          <a:latin typeface="+mj-lt"/>
                        </a:rPr>
                        <a:t>AIC</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0.00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1" u="none" strike="noStrike" dirty="0">
                          <a:solidFill>
                            <a:srgbClr val="000000"/>
                          </a:solidFill>
                          <a:effectLst/>
                          <a:latin typeface="+mj-lt"/>
                        </a:rPr>
                        <a:t>7.18</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mj-lt"/>
                        </a:rPr>
                        <a:t>91.44</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1079740619"/>
                  </a:ext>
                </a:extLst>
              </a:tr>
              <a:tr h="190500">
                <a:tc>
                  <a:txBody>
                    <a:bodyPr/>
                    <a:lstStyle/>
                    <a:p>
                      <a:pPr algn="l" fontAlgn="b"/>
                      <a:r>
                        <a:rPr lang="en-US" sz="2100" b="0" i="0" u="none" strike="noStrike">
                          <a:solidFill>
                            <a:srgbClr val="000000"/>
                          </a:solidFill>
                          <a:effectLst/>
                          <a:latin typeface="+mj-lt"/>
                        </a:rPr>
                        <a:t>TOTAL</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1974.01</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1988.6</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2020.73</a:t>
                      </a:r>
                    </a:p>
                  </a:txBody>
                  <a:tcPr marL="9525" marR="9525" marT="9525" marB="0" anchor="b">
                    <a:lnL>
                      <a:noFill/>
                    </a:lnL>
                    <a:lnR>
                      <a:noFill/>
                    </a:lnR>
                    <a:lnT>
                      <a:noFill/>
                    </a:lnT>
                    <a:lnB>
                      <a:noFill/>
                    </a:lnB>
                  </a:tcPr>
                </a:tc>
                <a:extLst>
                  <a:ext uri="{0D108BD9-81ED-4DB2-BD59-A6C34878D82A}">
                    <a16:rowId xmlns:a16="http://schemas.microsoft.com/office/drawing/2014/main" val="1039833198"/>
                  </a:ext>
                </a:extLst>
              </a:tr>
              <a:tr h="190500">
                <a:tc>
                  <a:txBody>
                    <a:bodyPr/>
                    <a:lstStyle/>
                    <a:p>
                      <a:pPr algn="l" fontAlgn="b"/>
                      <a:r>
                        <a:rPr lang="en-US" sz="2100" b="0" i="0" u="none" strike="noStrike">
                          <a:solidFill>
                            <a:srgbClr val="000000"/>
                          </a:solidFill>
                          <a:effectLst/>
                          <a:latin typeface="+mj-lt"/>
                        </a:rPr>
                        <a:t>Catch</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mj-lt"/>
                          <a:ea typeface="+mn-ea"/>
                          <a:cs typeface="+mn-cs"/>
                        </a:rPr>
                        <a:t>1.91E-12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mj-lt"/>
                          <a:ea typeface="+mn-ea"/>
                          <a:cs typeface="+mn-cs"/>
                        </a:rPr>
                        <a:t>1.69E-12</a:t>
                      </a:r>
                    </a:p>
                  </a:txBody>
                  <a:tcPr marL="9525" marR="9525" marT="9525" marB="0" anchor="b">
                    <a:lnL>
                      <a:noFill/>
                    </a:lnL>
                    <a:lnR>
                      <a:noFill/>
                    </a:lnR>
                    <a:lnT>
                      <a:noFill/>
                    </a:lnT>
                    <a:lnB>
                      <a:noFill/>
                    </a:lnB>
                  </a:tcPr>
                </a:tc>
                <a:tc>
                  <a:txBody>
                    <a:bodyPr/>
                    <a:lstStyle/>
                    <a:p>
                      <a:pPr marL="0" algn="ctr" defTabSz="914400" rtl="0" eaLnBrk="1" fontAlgn="b" latinLnBrk="0" hangingPunct="1"/>
                      <a:r>
                        <a:rPr lang="en-US" sz="2100" b="0" i="0" u="none" strike="noStrike" kern="1200" dirty="0">
                          <a:solidFill>
                            <a:srgbClr val="000000"/>
                          </a:solidFill>
                          <a:effectLst/>
                          <a:latin typeface="+mj-lt"/>
                          <a:ea typeface="+mn-ea"/>
                          <a:cs typeface="+mn-cs"/>
                        </a:rPr>
                        <a:t>6.91E-12</a:t>
                      </a:r>
                    </a:p>
                  </a:txBody>
                  <a:tcPr marL="9525" marR="9525" marT="9525" marB="0" anchor="b">
                    <a:lnL>
                      <a:noFill/>
                    </a:lnL>
                    <a:lnR>
                      <a:noFill/>
                    </a:lnR>
                    <a:lnT>
                      <a:noFill/>
                    </a:lnT>
                    <a:lnB>
                      <a:noFill/>
                    </a:lnB>
                  </a:tcPr>
                </a:tc>
                <a:extLst>
                  <a:ext uri="{0D108BD9-81ED-4DB2-BD59-A6C34878D82A}">
                    <a16:rowId xmlns:a16="http://schemas.microsoft.com/office/drawing/2014/main" val="1926430693"/>
                  </a:ext>
                </a:extLst>
              </a:tr>
              <a:tr h="190500">
                <a:tc>
                  <a:txBody>
                    <a:bodyPr/>
                    <a:lstStyle/>
                    <a:p>
                      <a:pPr algn="l" fontAlgn="b"/>
                      <a:r>
                        <a:rPr lang="en-US" sz="2100" b="0" i="0" u="none" strike="noStrike">
                          <a:solidFill>
                            <a:srgbClr val="000000"/>
                          </a:solidFill>
                          <a:effectLst/>
                          <a:latin typeface="+mj-lt"/>
                        </a:rPr>
                        <a:t>Survey</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8.53</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4.81</a:t>
                      </a:r>
                    </a:p>
                  </a:txBody>
                  <a:tcPr marL="9525" marR="9525" marT="9525" marB="0" anchor="b">
                    <a:lnL>
                      <a:noFill/>
                    </a:lnL>
                    <a:lnR>
                      <a:noFill/>
                    </a:lnR>
                    <a:lnT>
                      <a:noFill/>
                    </a:lnT>
                    <a:lnB>
                      <a:noFill/>
                    </a:lnB>
                  </a:tcPr>
                </a:tc>
                <a:extLst>
                  <a:ext uri="{0D108BD9-81ED-4DB2-BD59-A6C34878D82A}">
                    <a16:rowId xmlns:a16="http://schemas.microsoft.com/office/drawing/2014/main" val="4148108612"/>
                  </a:ext>
                </a:extLst>
              </a:tr>
              <a:tr h="190500">
                <a:tc>
                  <a:txBody>
                    <a:bodyPr/>
                    <a:lstStyle/>
                    <a:p>
                      <a:pPr algn="l" fontAlgn="b"/>
                      <a:r>
                        <a:rPr lang="en-US" sz="2100" b="0" i="0" u="none" strike="noStrike">
                          <a:solidFill>
                            <a:srgbClr val="000000"/>
                          </a:solidFill>
                          <a:effectLst/>
                          <a:latin typeface="+mj-lt"/>
                        </a:rPr>
                        <a:t>Length_comp</a:t>
                      </a:r>
                    </a:p>
                  </a:txBody>
                  <a:tcPr marL="9525" marR="9525" marT="9525" marB="0" anchor="b">
                    <a:lnL>
                      <a:noFill/>
                    </a:lnL>
                    <a:lnR>
                      <a:noFill/>
                    </a:lnR>
                    <a:lnT>
                      <a:noFill/>
                    </a:lnT>
                    <a:lnB>
                      <a:noFill/>
                    </a:lnB>
                  </a:tcPr>
                </a:tc>
                <a:tc>
                  <a:txBody>
                    <a:bodyPr/>
                    <a:lstStyle/>
                    <a:p>
                      <a:pPr marL="0" algn="ctr" defTabSz="914377" rtl="0" eaLnBrk="1" fontAlgn="b" latinLnBrk="0" hangingPunct="1"/>
                      <a:r>
                        <a:rPr lang="en-US" sz="2100" b="0" i="0" u="none" strike="noStrike" kern="1200" dirty="0">
                          <a:solidFill>
                            <a:srgbClr val="000000"/>
                          </a:solidFill>
                          <a:effectLst/>
                          <a:latin typeface="+mj-lt"/>
                          <a:ea typeface="+mn-ea"/>
                          <a:cs typeface="+mn-cs"/>
                        </a:rPr>
                        <a:t>1330.40</a:t>
                      </a:r>
                    </a:p>
                  </a:txBody>
                  <a:tcPr marL="9525" marR="9525" marT="9525" marB="0" anchor="b">
                    <a:lnL>
                      <a:noFill/>
                    </a:lnL>
                    <a:lnR>
                      <a:noFill/>
                    </a:lnR>
                    <a:lnT>
                      <a:noFill/>
                    </a:lnT>
                    <a:lnB>
                      <a:noFill/>
                    </a:lnB>
                    <a:solidFill>
                      <a:schemeClr val="accent2">
                        <a:lumMod val="40000"/>
                        <a:lumOff val="60000"/>
                      </a:schemeClr>
                    </a:solidFill>
                  </a:tcPr>
                </a:tc>
                <a:tc>
                  <a:txBody>
                    <a:bodyPr/>
                    <a:lstStyle/>
                    <a:p>
                      <a:pPr marL="0" algn="ctr" defTabSz="914377" rtl="0" eaLnBrk="1" fontAlgn="b" latinLnBrk="0" hangingPunct="1"/>
                      <a:r>
                        <a:rPr lang="en-US" sz="2100" b="0" i="1" u="none" strike="noStrike" kern="1200" dirty="0">
                          <a:solidFill>
                            <a:srgbClr val="000000"/>
                          </a:solidFill>
                          <a:effectLst/>
                          <a:latin typeface="+mj-lt"/>
                          <a:ea typeface="+mn-ea"/>
                          <a:cs typeface="+mn-cs"/>
                        </a:rPr>
                        <a:t>1339.59</a:t>
                      </a:r>
                    </a:p>
                  </a:txBody>
                  <a:tcPr marL="9525" marR="9525" marT="9525" marB="0" anchor="b">
                    <a:lnL>
                      <a:noFill/>
                    </a:lnL>
                    <a:lnR>
                      <a:noFill/>
                    </a:lnR>
                    <a:lnT>
                      <a:noFill/>
                    </a:lnT>
                    <a:lnB>
                      <a:noFill/>
                    </a:lnB>
                    <a:solidFill>
                      <a:schemeClr val="accent2">
                        <a:lumMod val="40000"/>
                        <a:lumOff val="60000"/>
                      </a:schemeClr>
                    </a:solidFill>
                  </a:tcPr>
                </a:tc>
                <a:tc>
                  <a:txBody>
                    <a:bodyPr/>
                    <a:lstStyle/>
                    <a:p>
                      <a:pPr marL="0" algn="ctr" defTabSz="914377" rtl="0" eaLnBrk="1" fontAlgn="b" latinLnBrk="0" hangingPunct="1"/>
                      <a:r>
                        <a:rPr lang="en-US" sz="2100" b="1" i="0" u="none" strike="noStrike" kern="1200" dirty="0">
                          <a:solidFill>
                            <a:srgbClr val="000000"/>
                          </a:solidFill>
                          <a:effectLst/>
                          <a:latin typeface="+mj-lt"/>
                          <a:ea typeface="+mn-ea"/>
                          <a:cs typeface="+mn-cs"/>
                        </a:rPr>
                        <a:t>1379.19</a:t>
                      </a:r>
                    </a:p>
                  </a:txBody>
                  <a:tcPr marL="9525" marR="9525" marT="9525" marB="0" anchor="b">
                    <a:lnL>
                      <a:noFill/>
                    </a:lnL>
                    <a:lnR>
                      <a:noFill/>
                    </a:lnR>
                    <a:lnT>
                      <a:noFill/>
                    </a:lnT>
                    <a:lnB>
                      <a:noFill/>
                    </a:lnB>
                    <a:solidFill>
                      <a:schemeClr val="accent2">
                        <a:lumMod val="40000"/>
                        <a:lumOff val="60000"/>
                      </a:schemeClr>
                    </a:solidFill>
                  </a:tcPr>
                </a:tc>
                <a:extLst>
                  <a:ext uri="{0D108BD9-81ED-4DB2-BD59-A6C34878D82A}">
                    <a16:rowId xmlns:a16="http://schemas.microsoft.com/office/drawing/2014/main" val="3749586221"/>
                  </a:ext>
                </a:extLst>
              </a:tr>
              <a:tr h="190500">
                <a:tc>
                  <a:txBody>
                    <a:bodyPr/>
                    <a:lstStyle/>
                    <a:p>
                      <a:pPr algn="l" fontAlgn="b"/>
                      <a:r>
                        <a:rPr lang="en-US" sz="2100" b="0" i="0" u="none" strike="noStrike">
                          <a:solidFill>
                            <a:srgbClr val="000000"/>
                          </a:solidFill>
                          <a:effectLst/>
                          <a:latin typeface="+mj-lt"/>
                        </a:rPr>
                        <a:t>Age_comp</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633.31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633.89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630.94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8400371"/>
                  </a:ext>
                </a:extLst>
              </a:tr>
            </a:tbl>
          </a:graphicData>
        </a:graphic>
      </p:graphicFrame>
      <p:pic>
        <p:nvPicPr>
          <p:cNvPr id="6" name="Picture 5"/>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53142" t="31531" b="34650"/>
          <a:stretch/>
        </p:blipFill>
        <p:spPr>
          <a:xfrm>
            <a:off x="8289325" y="4166931"/>
            <a:ext cx="2785074" cy="2010032"/>
          </a:xfrm>
          <a:prstGeom prst="rect">
            <a:avLst/>
          </a:prstGeom>
        </p:spPr>
      </p:pic>
      <p:pic>
        <p:nvPicPr>
          <p:cNvPr id="7" name="Picture 6"/>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3049" t="31185" b="38046"/>
          <a:stretch/>
        </p:blipFill>
        <p:spPr>
          <a:xfrm>
            <a:off x="8283825" y="2338130"/>
            <a:ext cx="2790574" cy="1828801"/>
          </a:xfrm>
          <a:prstGeom prst="rect">
            <a:avLst/>
          </a:prstGeom>
        </p:spPr>
      </p:pic>
    </p:spTree>
    <p:extLst>
      <p:ext uri="{BB962C8B-B14F-4D97-AF65-F5344CB8AC3E}">
        <p14:creationId xmlns:p14="http://schemas.microsoft.com/office/powerpoint/2010/main" val="173473451"/>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629198"/>
            <a:ext cx="11839787" cy="4351338"/>
          </a:xfrm>
          <a:prstGeom prst="rect">
            <a:avLst/>
          </a:prstGeom>
        </p:spPr>
        <p:txBody>
          <a:bodyPr>
            <a:normAutofit/>
          </a:bodyPr>
          <a:lstStyle/>
          <a:p>
            <a:r>
              <a:rPr lang="en-US" sz="2800" dirty="0" smtClean="0"/>
              <a:t>But, are differences in model estimates… and management quantities (in a non-linear way)</a:t>
            </a:r>
            <a:endParaRPr lang="en-US" sz="2800" dirty="0"/>
          </a:p>
          <a:p>
            <a:endParaRPr lang="en-US" sz="2800" dirty="0" smtClean="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b="9488"/>
          <a:stretch/>
        </p:blipFill>
        <p:spPr>
          <a:xfrm>
            <a:off x="0" y="2930483"/>
            <a:ext cx="4380674" cy="3050053"/>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2739159226"/>
              </p:ext>
            </p:extLst>
          </p:nvPr>
        </p:nvGraphicFramePr>
        <p:xfrm>
          <a:off x="4380674" y="3218596"/>
          <a:ext cx="7570573" cy="1835787"/>
        </p:xfrm>
        <a:graphic>
          <a:graphicData uri="http://schemas.openxmlformats.org/drawingml/2006/table">
            <a:tbl>
              <a:tblPr/>
              <a:tblGrid>
                <a:gridCol w="2656872">
                  <a:extLst>
                    <a:ext uri="{9D8B030D-6E8A-4147-A177-3AD203B41FA5}">
                      <a16:colId xmlns:a16="http://schemas.microsoft.com/office/drawing/2014/main" val="2703551659"/>
                    </a:ext>
                  </a:extLst>
                </a:gridCol>
                <a:gridCol w="1426559">
                  <a:extLst>
                    <a:ext uri="{9D8B030D-6E8A-4147-A177-3AD203B41FA5}">
                      <a16:colId xmlns:a16="http://schemas.microsoft.com/office/drawing/2014/main" val="2646222075"/>
                    </a:ext>
                  </a:extLst>
                </a:gridCol>
                <a:gridCol w="1335983">
                  <a:extLst>
                    <a:ext uri="{9D8B030D-6E8A-4147-A177-3AD203B41FA5}">
                      <a16:colId xmlns:a16="http://schemas.microsoft.com/office/drawing/2014/main" val="3606318041"/>
                    </a:ext>
                  </a:extLst>
                </a:gridCol>
                <a:gridCol w="1426559">
                  <a:extLst>
                    <a:ext uri="{9D8B030D-6E8A-4147-A177-3AD203B41FA5}">
                      <a16:colId xmlns:a16="http://schemas.microsoft.com/office/drawing/2014/main" val="3966868911"/>
                    </a:ext>
                  </a:extLst>
                </a:gridCol>
                <a:gridCol w="724600">
                  <a:extLst>
                    <a:ext uri="{9D8B030D-6E8A-4147-A177-3AD203B41FA5}">
                      <a16:colId xmlns:a16="http://schemas.microsoft.com/office/drawing/2014/main" val="882213334"/>
                    </a:ext>
                  </a:extLst>
                </a:gridCol>
              </a:tblGrid>
              <a:tr h="275549">
                <a:tc>
                  <a:txBody>
                    <a:bodyPr/>
                    <a:lstStyle/>
                    <a:p>
                      <a:pPr algn="l" fontAlgn="b"/>
                      <a:r>
                        <a:rPr lang="en-US" sz="2100" b="0" i="0" u="none" strike="noStrike" dirty="0" smtClean="0">
                          <a:solidFill>
                            <a:srgbClr val="000000"/>
                          </a:solidFill>
                          <a:effectLst/>
                          <a:latin typeface="+mj-lt"/>
                        </a:rPr>
                        <a:t>Model</a:t>
                      </a:r>
                      <a:endParaRPr lang="en-US" sz="2100" b="0" i="0" u="none" strike="noStrike" dirty="0">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2025 SSB</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SSB_PER</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SB100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F40</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567751"/>
                  </a:ext>
                </a:extLst>
              </a:tr>
              <a:tr h="502074">
                <a:tc>
                  <a:txBody>
                    <a:bodyPr/>
                    <a:lstStyle/>
                    <a:p>
                      <a:pPr algn="l" fontAlgn="b"/>
                      <a:r>
                        <a:rPr lang="en-US" sz="2100" b="0" i="0" u="none" strike="noStrike">
                          <a:solidFill>
                            <a:srgbClr val="000000"/>
                          </a:solidFill>
                          <a:effectLst/>
                          <a:latin typeface="+mj-lt"/>
                        </a:rPr>
                        <a:t>2019.1e.5cm-2024</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marL="0" algn="ctr" defTabSz="914400" rtl="0" eaLnBrk="1" fontAlgn="b" latinLnBrk="0" hangingPunct="1"/>
                      <a:r>
                        <a:rPr lang="en-US" sz="2100" b="0" i="0" u="none" strike="noStrike" kern="1200" dirty="0" smtClean="0">
                          <a:solidFill>
                            <a:srgbClr val="000000"/>
                          </a:solidFill>
                          <a:effectLst/>
                          <a:latin typeface="+mj-lt"/>
                          <a:ea typeface="+mn-ea"/>
                          <a:cs typeface="+mn-cs"/>
                        </a:rPr>
                        <a:t>47,580</a:t>
                      </a:r>
                      <a:endParaRPr lang="en-US" sz="2100" b="0" i="0" u="none" strike="noStrike" kern="1200" dirty="0">
                        <a:solidFill>
                          <a:srgbClr val="000000"/>
                        </a:solidFill>
                        <a:effectLst/>
                        <a:latin typeface="+mj-lt"/>
                        <a:ea typeface="+mn-ea"/>
                        <a:cs typeface="+mn-cs"/>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mj-lt"/>
                        </a:rPr>
                        <a:t>29.9%</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   158,893 </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0.42</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3640795906"/>
                  </a:ext>
                </a:extLst>
              </a:tr>
              <a:tr h="502074">
                <a:tc>
                  <a:txBody>
                    <a:bodyPr/>
                    <a:lstStyle/>
                    <a:p>
                      <a:pPr algn="l" fontAlgn="b"/>
                      <a:r>
                        <a:rPr lang="en-US" sz="2100" b="0" i="0" u="none" strike="noStrike" dirty="0" err="1" smtClean="0">
                          <a:solidFill>
                            <a:srgbClr val="000000"/>
                          </a:solidFill>
                          <a:effectLst/>
                          <a:latin typeface="+mj-lt"/>
                        </a:rPr>
                        <a:t>Twl</a:t>
                      </a:r>
                      <a:r>
                        <a:rPr lang="en-US" sz="2100" b="0" i="0" u="none" strike="noStrike" dirty="0" smtClean="0">
                          <a:solidFill>
                            <a:srgbClr val="000000"/>
                          </a:solidFill>
                          <a:effectLst/>
                          <a:latin typeface="+mj-lt"/>
                        </a:rPr>
                        <a:t> </a:t>
                      </a:r>
                      <a:r>
                        <a:rPr lang="en-US" sz="2100" b="0" i="0" u="none" strike="noStrike" dirty="0" err="1" smtClean="0">
                          <a:solidFill>
                            <a:srgbClr val="000000"/>
                          </a:solidFill>
                          <a:effectLst/>
                          <a:latin typeface="+mj-lt"/>
                        </a:rPr>
                        <a:t>selex</a:t>
                      </a:r>
                      <a:endParaRPr lang="en-US" sz="2100" b="0" i="0" u="none" strike="noStrike" dirty="0">
                        <a:solidFill>
                          <a:srgbClr val="000000"/>
                        </a:solidFill>
                        <a:effectLst/>
                        <a:latin typeface="+mj-lt"/>
                      </a:endParaRPr>
                    </a:p>
                  </a:txBody>
                  <a:tcPr marL="9525" marR="9525" marT="9525" marB="0" anchor="ctr">
                    <a:lnL>
                      <a:noFill/>
                    </a:lnL>
                    <a:lnR>
                      <a:noFill/>
                    </a:lnR>
                    <a:lnT>
                      <a:noFill/>
                    </a:lnT>
                    <a:lnB>
                      <a:noFill/>
                    </a:lnB>
                  </a:tcPr>
                </a:tc>
                <a:tc>
                  <a:txBody>
                    <a:bodyPr/>
                    <a:lstStyle/>
                    <a:p>
                      <a:pPr marL="0" algn="ctr" defTabSz="914400" rtl="0" eaLnBrk="1" fontAlgn="b" latinLnBrk="0" hangingPunct="1"/>
                      <a:r>
                        <a:rPr lang="en-US" sz="2100" b="0" i="0" u="none" strike="noStrike" kern="1200" dirty="0" smtClean="0">
                          <a:solidFill>
                            <a:srgbClr val="000000"/>
                          </a:solidFill>
                          <a:effectLst/>
                          <a:latin typeface="+mj-lt"/>
                          <a:ea typeface="+mn-ea"/>
                          <a:cs typeface="+mn-cs"/>
                        </a:rPr>
                        <a:t>51,767</a:t>
                      </a:r>
                      <a:endParaRPr lang="en-US" sz="2100" b="0" i="0" u="none" strike="noStrike" kern="1200" dirty="0">
                        <a:solidFill>
                          <a:srgbClr val="000000"/>
                        </a:solidFill>
                        <a:effectLst/>
                        <a:latin typeface="+mj-lt"/>
                        <a:ea typeface="+mn-ea"/>
                        <a:cs typeface="+mn-cs"/>
                      </a:endParaRPr>
                    </a:p>
                  </a:txBody>
                  <a:tcPr marL="9525" marR="9525" marT="9525" marB="0" anchor="ctr">
                    <a:lnL>
                      <a:noFill/>
                    </a:lnL>
                    <a:lnR>
                      <a:noFill/>
                    </a:lnR>
                    <a:lnT>
                      <a:noFill/>
                    </a:lnT>
                    <a:lnB>
                      <a:noFill/>
                    </a:lnB>
                  </a:tcPr>
                </a:tc>
                <a:tc>
                  <a:txBody>
                    <a:bodyPr/>
                    <a:lstStyle/>
                    <a:p>
                      <a:pPr algn="ctr" fontAlgn="b"/>
                      <a:r>
                        <a:rPr lang="en-US" sz="2100" b="0" i="0" u="none" strike="noStrike">
                          <a:solidFill>
                            <a:srgbClr val="000000"/>
                          </a:solidFill>
                          <a:effectLst/>
                          <a:latin typeface="+mj-lt"/>
                        </a:rPr>
                        <a:t>32.6%</a:t>
                      </a:r>
                    </a:p>
                  </a:txBody>
                  <a:tcPr marL="9525" marR="9525" marT="9525" marB="0" anchor="ctr">
                    <a:lnL>
                      <a:noFill/>
                    </a:lnL>
                    <a:lnR>
                      <a:noFill/>
                    </a:lnR>
                    <a:lnT>
                      <a:noFill/>
                    </a:lnT>
                    <a:lnB>
                      <a:noFill/>
                    </a:lnB>
                  </a:tcPr>
                </a:tc>
                <a:tc>
                  <a:txBody>
                    <a:bodyPr/>
                    <a:lstStyle/>
                    <a:p>
                      <a:pPr algn="ctr" fontAlgn="b"/>
                      <a:r>
                        <a:rPr lang="en-US" sz="2100" b="0" i="0" u="none" strike="noStrike" dirty="0">
                          <a:solidFill>
                            <a:srgbClr val="000000"/>
                          </a:solidFill>
                          <a:effectLst/>
                          <a:latin typeface="+mj-lt"/>
                        </a:rPr>
                        <a:t>   158,851 </a:t>
                      </a:r>
                    </a:p>
                  </a:txBody>
                  <a:tcPr marL="9525" marR="9525" marT="9525" marB="0" anchor="ctr">
                    <a:lnL>
                      <a:noFill/>
                    </a:lnL>
                    <a:lnR>
                      <a:noFill/>
                    </a:lnR>
                    <a:lnT>
                      <a:noFill/>
                    </a:lnT>
                    <a:lnB>
                      <a:noFill/>
                    </a:lnB>
                  </a:tcPr>
                </a:tc>
                <a:tc>
                  <a:txBody>
                    <a:bodyPr/>
                    <a:lstStyle/>
                    <a:p>
                      <a:pPr algn="ctr" fontAlgn="b"/>
                      <a:r>
                        <a:rPr lang="en-US" sz="2100" b="0" i="0" u="none" strike="noStrike">
                          <a:solidFill>
                            <a:srgbClr val="000000"/>
                          </a:solidFill>
                          <a:effectLst/>
                          <a:latin typeface="+mj-lt"/>
                        </a:rPr>
                        <a:t>0.47</a:t>
                      </a:r>
                    </a:p>
                  </a:txBody>
                  <a:tcPr marL="9525" marR="9525" marT="9525" marB="0" anchor="ctr">
                    <a:lnL>
                      <a:noFill/>
                    </a:lnL>
                    <a:lnR>
                      <a:noFill/>
                    </a:lnR>
                    <a:lnT>
                      <a:noFill/>
                    </a:lnT>
                    <a:lnB>
                      <a:noFill/>
                    </a:lnB>
                  </a:tcPr>
                </a:tc>
                <a:extLst>
                  <a:ext uri="{0D108BD9-81ED-4DB2-BD59-A6C34878D82A}">
                    <a16:rowId xmlns:a16="http://schemas.microsoft.com/office/drawing/2014/main" val="854373572"/>
                  </a:ext>
                </a:extLst>
              </a:tr>
              <a:tr h="502074">
                <a:tc>
                  <a:txBody>
                    <a:bodyPr/>
                    <a:lstStyle/>
                    <a:p>
                      <a:pPr algn="l" fontAlgn="b"/>
                      <a:r>
                        <a:rPr lang="en-US" sz="2100" b="0" i="0" u="none" strike="noStrike" dirty="0" smtClean="0">
                          <a:solidFill>
                            <a:srgbClr val="000000"/>
                          </a:solidFill>
                          <a:effectLst/>
                          <a:latin typeface="+mj-lt"/>
                        </a:rPr>
                        <a:t>LL </a:t>
                      </a:r>
                      <a:r>
                        <a:rPr lang="en-US" sz="2100" b="0" i="0" u="none" strike="noStrike" dirty="0" err="1" smtClean="0">
                          <a:solidFill>
                            <a:srgbClr val="000000"/>
                          </a:solidFill>
                          <a:effectLst/>
                          <a:latin typeface="+mj-lt"/>
                        </a:rPr>
                        <a:t>selex</a:t>
                      </a:r>
                      <a:endParaRPr lang="en-US" sz="2100" b="0" i="0" u="none" strike="noStrike" dirty="0">
                        <a:solidFill>
                          <a:srgbClr val="000000"/>
                        </a:solidFill>
                        <a:effectLst/>
                        <a:latin typeface="+mj-lt"/>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marL="0" algn="ctr" defTabSz="914400" rtl="0" eaLnBrk="1" fontAlgn="b" latinLnBrk="0" hangingPunct="1"/>
                      <a:r>
                        <a:rPr lang="en-US" sz="2100" b="0" i="0" u="none" strike="noStrike" kern="1200" dirty="0" smtClean="0">
                          <a:solidFill>
                            <a:srgbClr val="000000"/>
                          </a:solidFill>
                          <a:effectLst/>
                          <a:latin typeface="+mj-lt"/>
                          <a:ea typeface="+mn-ea"/>
                          <a:cs typeface="+mn-cs"/>
                        </a:rPr>
                        <a:t>42,799</a:t>
                      </a:r>
                      <a:endParaRPr lang="en-US" sz="2100" b="0" i="0" u="none" strike="noStrike" kern="1200" dirty="0">
                        <a:solidFill>
                          <a:srgbClr val="000000"/>
                        </a:solidFill>
                        <a:effectLst/>
                        <a:latin typeface="+mj-lt"/>
                        <a:ea typeface="+mn-ea"/>
                        <a:cs typeface="+mn-cs"/>
                      </a:endParaRP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30.0%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   142,462 </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0.50</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29421"/>
                  </a:ext>
                </a:extLst>
              </a:tr>
            </a:tbl>
          </a:graphicData>
        </a:graphic>
      </p:graphicFrame>
    </p:spTree>
    <p:extLst>
      <p:ext uri="{BB962C8B-B14F-4D97-AF65-F5344CB8AC3E}">
        <p14:creationId xmlns:p14="http://schemas.microsoft.com/office/powerpoint/2010/main" val="358585494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Trawl and longline survey selectivity</a:t>
            </a:r>
            <a:endParaRPr lang="en-US" dirty="0"/>
          </a:p>
        </p:txBody>
      </p:sp>
      <p:sp>
        <p:nvSpPr>
          <p:cNvPr id="5" name="Content Placeholder 4"/>
          <p:cNvSpPr>
            <a:spLocks noGrp="1"/>
          </p:cNvSpPr>
          <p:nvPr>
            <p:ph idx="4294967295"/>
          </p:nvPr>
        </p:nvSpPr>
        <p:spPr>
          <a:xfrm>
            <a:off x="0" y="1270212"/>
            <a:ext cx="11379200" cy="4351338"/>
          </a:xfrm>
          <a:prstGeom prst="rect">
            <a:avLst/>
          </a:prstGeom>
        </p:spPr>
        <p:txBody>
          <a:bodyPr>
            <a:noAutofit/>
          </a:bodyPr>
          <a:lstStyle/>
          <a:p>
            <a:r>
              <a:rPr lang="en-US" sz="2800" dirty="0" smtClean="0"/>
              <a:t>When it comes to trawl survey selectivity, not a whole lot gained by adding time-dependence, but there are consequences to investigate further</a:t>
            </a:r>
          </a:p>
          <a:p>
            <a:r>
              <a:rPr lang="en-US" sz="2800" dirty="0" smtClean="0"/>
              <a:t>May produce an ‘unusual’ shape, but dome-shaped longline survey clearly helps model fit better, and looks to be supported by data</a:t>
            </a:r>
          </a:p>
          <a:p>
            <a:pPr lvl="1"/>
            <a:r>
              <a:rPr lang="en-US" sz="2800" dirty="0" smtClean="0"/>
              <a:t>But, this form of dome-shaped not only selectivity form out there</a:t>
            </a:r>
          </a:p>
          <a:p>
            <a:pPr lvl="1"/>
            <a:r>
              <a:rPr lang="en-US" sz="2800" dirty="0" smtClean="0"/>
              <a:t>And, adding plot/text that explains how dome-shaped selectivity supported by data will be added to SAFE</a:t>
            </a:r>
          </a:p>
          <a:p>
            <a:r>
              <a:rPr lang="en-US" sz="2800" dirty="0" smtClean="0"/>
              <a:t>But wait, there’s more…</a:t>
            </a:r>
            <a:endParaRPr lang="en-US" sz="2800" dirty="0"/>
          </a:p>
          <a:p>
            <a:endParaRPr lang="en-US" sz="2800" dirty="0" smtClean="0"/>
          </a:p>
        </p:txBody>
      </p:sp>
    </p:spTree>
    <p:extLst>
      <p:ext uri="{BB962C8B-B14F-4D97-AF65-F5344CB8AC3E}">
        <p14:creationId xmlns:p14="http://schemas.microsoft.com/office/powerpoint/2010/main" val="704693839"/>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32094"/>
            <a:ext cx="10515600" cy="2993813"/>
          </a:xfrm>
          <a:prstGeom prst="rect">
            <a:avLst/>
          </a:prstGeom>
        </p:spPr>
        <p:txBody>
          <a:bodyPr>
            <a:noAutofit/>
          </a:bodyPr>
          <a:lstStyle/>
          <a:p>
            <a:pPr marL="0" indent="0" algn="ctr">
              <a:buNone/>
            </a:pPr>
            <a:r>
              <a:rPr lang="en-US" sz="2800" i="1" dirty="0">
                <a:solidFill>
                  <a:schemeClr val="bg2">
                    <a:lumMod val="90000"/>
                  </a:schemeClr>
                </a:solidFill>
              </a:rPr>
              <a:t>The SSC requests a thorough revaluation of the current modeling approach for survey selectivity and catchability, including alternatives to the current selectivity blocks in the trawl survey, and alternatives to a strongly dome-shaped selectivity in the longline survey, and whether </a:t>
            </a:r>
            <a:r>
              <a:rPr lang="en-US" sz="2800" b="1" i="1" dirty="0"/>
              <a:t>selectivity rather than catchability is more appropriately modeled with a time-varying temperature covariate.</a:t>
            </a:r>
          </a:p>
        </p:txBody>
      </p:sp>
    </p:spTree>
    <p:extLst>
      <p:ext uri="{BB962C8B-B14F-4D97-AF65-F5344CB8AC3E}">
        <p14:creationId xmlns:p14="http://schemas.microsoft.com/office/powerpoint/2010/main" val="4124910385"/>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1" y="1330325"/>
            <a:ext cx="11925301" cy="4351338"/>
          </a:xfrm>
          <a:prstGeom prst="rect">
            <a:avLst/>
          </a:prstGeom>
        </p:spPr>
        <p:txBody>
          <a:bodyPr>
            <a:normAutofit/>
          </a:bodyPr>
          <a:lstStyle/>
          <a:p>
            <a:r>
              <a:rPr lang="en-US" sz="2800" dirty="0" smtClean="0"/>
              <a:t>All length comps:</a:t>
            </a:r>
          </a:p>
          <a:p>
            <a:pPr lvl="1"/>
            <a:r>
              <a:rPr lang="en-US" sz="2800" dirty="0"/>
              <a:t>Set plus bin at 104 </a:t>
            </a:r>
            <a:r>
              <a:rPr lang="en-US" sz="2800" dirty="0" smtClean="0"/>
              <a:t>cm rather than 116 cm </a:t>
            </a:r>
            <a:r>
              <a:rPr lang="en-US" sz="2800" dirty="0"/>
              <a:t>(&lt;2% of years ꓯ data &gt;0.01</a:t>
            </a:r>
            <a:r>
              <a:rPr lang="en-US" sz="2800" dirty="0" smtClean="0"/>
              <a:t>) – </a:t>
            </a:r>
            <a:r>
              <a:rPr lang="en-US" sz="2800" b="1" u="sng" dirty="0">
                <a:solidFill>
                  <a:schemeClr val="accent1">
                    <a:lumMod val="75000"/>
                  </a:schemeClr>
                </a:solidFill>
              </a:rPr>
              <a:t>2019.1c.5</a:t>
            </a:r>
          </a:p>
          <a:p>
            <a:r>
              <a:rPr lang="en-US" sz="2800" dirty="0" smtClean="0"/>
              <a:t>Trawl survey conditional age-at-length</a:t>
            </a:r>
          </a:p>
          <a:p>
            <a:pPr lvl="1"/>
            <a:r>
              <a:rPr lang="en-US" sz="2800" dirty="0" smtClean="0"/>
              <a:t>Season had been set at 1 (Jan</a:t>
            </a:r>
            <a:r>
              <a:rPr lang="en-US" sz="2800" dirty="0"/>
              <a:t>), when should have been set at 7 (Jul) – </a:t>
            </a:r>
            <a:r>
              <a:rPr lang="en-US" sz="2800" b="1" u="sng" dirty="0" smtClean="0">
                <a:solidFill>
                  <a:schemeClr val="accent1">
                    <a:lumMod val="75000"/>
                  </a:schemeClr>
                </a:solidFill>
              </a:rPr>
              <a:t>2019.1c.6</a:t>
            </a:r>
          </a:p>
          <a:p>
            <a:r>
              <a:rPr lang="en-US" sz="2800" dirty="0"/>
              <a:t>Consistency across </a:t>
            </a:r>
            <a:r>
              <a:rPr lang="en-US" sz="2800" dirty="0" smtClean="0"/>
              <a:t>assessments (SSC request):</a:t>
            </a:r>
            <a:endParaRPr lang="en-US" sz="2800" dirty="0"/>
          </a:p>
          <a:p>
            <a:pPr lvl="1"/>
            <a:r>
              <a:rPr lang="en-US" sz="2800" dirty="0"/>
              <a:t>Turn off forecast recruitment </a:t>
            </a:r>
            <a:r>
              <a:rPr lang="en-US" sz="2800" dirty="0" smtClean="0"/>
              <a:t>parameters </a:t>
            </a:r>
            <a:r>
              <a:rPr lang="en-US" sz="2800" dirty="0"/>
              <a:t>– </a:t>
            </a:r>
            <a:r>
              <a:rPr lang="en-US" sz="2800" b="1" u="sng" dirty="0" smtClean="0">
                <a:solidFill>
                  <a:schemeClr val="accent1">
                    <a:lumMod val="75000"/>
                  </a:schemeClr>
                </a:solidFill>
              </a:rPr>
              <a:t>2019.1c.7</a:t>
            </a:r>
            <a:endParaRPr lang="en-US" sz="2800" b="1" u="sng" dirty="0">
              <a:solidFill>
                <a:schemeClr val="accent1">
                  <a:lumMod val="75000"/>
                </a:schemeClr>
              </a:solidFill>
            </a:endParaRPr>
          </a:p>
          <a:p>
            <a:pPr lvl="1"/>
            <a:endParaRPr lang="en-US" sz="2800" dirty="0" smtClean="0"/>
          </a:p>
        </p:txBody>
      </p:sp>
    </p:spTree>
    <p:extLst>
      <p:ext uri="{BB962C8B-B14F-4D97-AF65-F5344CB8AC3E}">
        <p14:creationId xmlns:p14="http://schemas.microsoft.com/office/powerpoint/2010/main" val="819366661"/>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selectivity</a:t>
            </a:r>
            <a:endParaRPr lang="en-US" dirty="0"/>
          </a:p>
        </p:txBody>
      </p:sp>
      <p:sp>
        <p:nvSpPr>
          <p:cNvPr id="5" name="Content Placeholder 4"/>
          <p:cNvSpPr>
            <a:spLocks noGrp="1"/>
          </p:cNvSpPr>
          <p:nvPr>
            <p:ph idx="4294967295"/>
          </p:nvPr>
        </p:nvSpPr>
        <p:spPr>
          <a:xfrm>
            <a:off x="0" y="1825625"/>
            <a:ext cx="11677650" cy="4351338"/>
          </a:xfrm>
          <a:prstGeom prst="rect">
            <a:avLst/>
          </a:prstGeom>
        </p:spPr>
        <p:txBody>
          <a:bodyPr>
            <a:normAutofit/>
          </a:bodyPr>
          <a:lstStyle/>
          <a:p>
            <a:r>
              <a:rPr lang="en-US" sz="2800" dirty="0" smtClean="0"/>
              <a:t>Part 2 of starting investigations:</a:t>
            </a:r>
          </a:p>
          <a:p>
            <a:r>
              <a:rPr lang="en-US" sz="2800" dirty="0" smtClean="0"/>
              <a:t>Compare between environmental link with selectivity parameters vs catchability</a:t>
            </a:r>
          </a:p>
          <a:p>
            <a:r>
              <a:rPr lang="en-US" sz="3000" dirty="0" smtClean="0"/>
              <a:t>5 estimated selectivity parameters, applied environmental link one-at-a-time</a:t>
            </a:r>
            <a:endParaRPr lang="en-US" sz="3000" dirty="0"/>
          </a:p>
          <a:p>
            <a:endParaRPr lang="en-US" sz="2800" dirty="0" smtClean="0"/>
          </a:p>
        </p:txBody>
      </p:sp>
    </p:spTree>
    <p:extLst>
      <p:ext uri="{BB962C8B-B14F-4D97-AF65-F5344CB8AC3E}">
        <p14:creationId xmlns:p14="http://schemas.microsoft.com/office/powerpoint/2010/main" val="1936671129"/>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selectivity</a:t>
            </a:r>
            <a:endParaRPr lang="en-US" dirty="0"/>
          </a:p>
        </p:txBody>
      </p:sp>
      <p:sp>
        <p:nvSpPr>
          <p:cNvPr id="5" name="Content Placeholder 4"/>
          <p:cNvSpPr>
            <a:spLocks noGrp="1"/>
          </p:cNvSpPr>
          <p:nvPr>
            <p:ph idx="4294967295"/>
          </p:nvPr>
        </p:nvSpPr>
        <p:spPr>
          <a:xfrm>
            <a:off x="0" y="1301750"/>
            <a:ext cx="10515600" cy="4351338"/>
          </a:xfrm>
          <a:prstGeom prst="rect">
            <a:avLst/>
          </a:prstGeom>
        </p:spPr>
        <p:txBody>
          <a:bodyPr>
            <a:normAutofit/>
          </a:bodyPr>
          <a:lstStyle/>
          <a:p>
            <a:r>
              <a:rPr lang="en-US" sz="2800" dirty="0" smtClean="0"/>
              <a:t>Some selectivity parameters have lower total objective </a:t>
            </a:r>
          </a:p>
          <a:p>
            <a:r>
              <a:rPr lang="en-US" sz="2800" dirty="0" smtClean="0"/>
              <a:t>Combining results in AIC ‘preferred’ model overall</a:t>
            </a:r>
          </a:p>
        </p:txBody>
      </p:sp>
      <p:graphicFrame>
        <p:nvGraphicFramePr>
          <p:cNvPr id="2" name="Table 1"/>
          <p:cNvGraphicFramePr>
            <a:graphicFrameLocks noGrp="1"/>
          </p:cNvGraphicFramePr>
          <p:nvPr>
            <p:extLst>
              <p:ext uri="{D42A27DB-BD31-4B8C-83A1-F6EECF244321}">
                <p14:modId xmlns:p14="http://schemas.microsoft.com/office/powerpoint/2010/main" val="3478113028"/>
              </p:ext>
            </p:extLst>
          </p:nvPr>
        </p:nvGraphicFramePr>
        <p:xfrm>
          <a:off x="126659" y="2486062"/>
          <a:ext cx="11862481" cy="3005101"/>
        </p:xfrm>
        <a:graphic>
          <a:graphicData uri="http://schemas.openxmlformats.org/drawingml/2006/table">
            <a:tbl>
              <a:tblPr/>
              <a:tblGrid>
                <a:gridCol w="1202277">
                  <a:extLst>
                    <a:ext uri="{9D8B030D-6E8A-4147-A177-3AD203B41FA5}">
                      <a16:colId xmlns:a16="http://schemas.microsoft.com/office/drawing/2014/main" val="2492344805"/>
                    </a:ext>
                  </a:extLst>
                </a:gridCol>
                <a:gridCol w="2295387">
                  <a:extLst>
                    <a:ext uri="{9D8B030D-6E8A-4147-A177-3AD203B41FA5}">
                      <a16:colId xmlns:a16="http://schemas.microsoft.com/office/drawing/2014/main" val="3645466661"/>
                    </a:ext>
                  </a:extLst>
                </a:gridCol>
                <a:gridCol w="1363060">
                  <a:extLst>
                    <a:ext uri="{9D8B030D-6E8A-4147-A177-3AD203B41FA5}">
                      <a16:colId xmlns:a16="http://schemas.microsoft.com/office/drawing/2014/main" val="702811529"/>
                    </a:ext>
                  </a:extLst>
                </a:gridCol>
                <a:gridCol w="1363060">
                  <a:extLst>
                    <a:ext uri="{9D8B030D-6E8A-4147-A177-3AD203B41FA5}">
                      <a16:colId xmlns:a16="http://schemas.microsoft.com/office/drawing/2014/main" val="2444770098"/>
                    </a:ext>
                  </a:extLst>
                </a:gridCol>
                <a:gridCol w="1369490">
                  <a:extLst>
                    <a:ext uri="{9D8B030D-6E8A-4147-A177-3AD203B41FA5}">
                      <a16:colId xmlns:a16="http://schemas.microsoft.com/office/drawing/2014/main" val="229607891"/>
                    </a:ext>
                  </a:extLst>
                </a:gridCol>
                <a:gridCol w="1543087">
                  <a:extLst>
                    <a:ext uri="{9D8B030D-6E8A-4147-A177-3AD203B41FA5}">
                      <a16:colId xmlns:a16="http://schemas.microsoft.com/office/drawing/2014/main" val="450558994"/>
                    </a:ext>
                  </a:extLst>
                </a:gridCol>
                <a:gridCol w="1363060">
                  <a:extLst>
                    <a:ext uri="{9D8B030D-6E8A-4147-A177-3AD203B41FA5}">
                      <a16:colId xmlns:a16="http://schemas.microsoft.com/office/drawing/2014/main" val="2603890380"/>
                    </a:ext>
                  </a:extLst>
                </a:gridCol>
                <a:gridCol w="1363060">
                  <a:extLst>
                    <a:ext uri="{9D8B030D-6E8A-4147-A177-3AD203B41FA5}">
                      <a16:colId xmlns:a16="http://schemas.microsoft.com/office/drawing/2014/main" val="3488644637"/>
                    </a:ext>
                  </a:extLst>
                </a:gridCol>
              </a:tblGrid>
              <a:tr h="172336">
                <a:tc>
                  <a:txBody>
                    <a:bodyPr/>
                    <a:lstStyle/>
                    <a:p>
                      <a:pPr algn="l" fontAlgn="b"/>
                      <a:endParaRPr lang="en-US" sz="2100" b="0" i="0" u="none" strike="noStrike">
                        <a:solidFill>
                          <a:srgbClr val="000000"/>
                        </a:solidFill>
                        <a:effectLst/>
                        <a:latin typeface="+mj-lt"/>
                      </a:endParaRP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2019.1e.5cm-2024</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peak</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top_logit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ascend_se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descend_se</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a:solidFill>
                            <a:srgbClr val="000000"/>
                          </a:solidFill>
                          <a:effectLst/>
                          <a:latin typeface="+mj-lt"/>
                        </a:rPr>
                        <a:t>start_logit</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2100" b="0" i="0" u="none" strike="noStrike" dirty="0">
                          <a:solidFill>
                            <a:srgbClr val="000000"/>
                          </a:solidFill>
                          <a:effectLst/>
                          <a:latin typeface="+mj-lt"/>
                        </a:rPr>
                        <a:t>combined</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0554801"/>
                  </a:ext>
                </a:extLst>
              </a:tr>
              <a:tr h="172336">
                <a:tc>
                  <a:txBody>
                    <a:bodyPr/>
                    <a:lstStyle/>
                    <a:p>
                      <a:pPr algn="l" fontAlgn="b"/>
                      <a:r>
                        <a:rPr lang="en-US" sz="2100" b="0" i="0" u="none" strike="noStrike" dirty="0">
                          <a:solidFill>
                            <a:srgbClr val="000000"/>
                          </a:solidFill>
                          <a:effectLst/>
                          <a:latin typeface="+mj-lt"/>
                        </a:rPr>
                        <a:t># </a:t>
                      </a:r>
                      <a:r>
                        <a:rPr lang="en-US" sz="2100" b="0" i="0" u="none" strike="noStrike" dirty="0" err="1" smtClean="0">
                          <a:solidFill>
                            <a:srgbClr val="000000"/>
                          </a:solidFill>
                          <a:effectLst/>
                          <a:latin typeface="+mj-lt"/>
                        </a:rPr>
                        <a:t>params</a:t>
                      </a:r>
                      <a:endParaRPr lang="en-US" sz="2100" b="0" i="0" u="none" strike="noStrike" dirty="0">
                        <a:solidFill>
                          <a:srgbClr val="000000"/>
                        </a:solidFill>
                        <a:effectLst/>
                        <a:latin typeface="+mj-lt"/>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a:solidFill>
                            <a:srgbClr val="000000"/>
                          </a:solidFill>
                          <a:effectLst/>
                          <a:latin typeface="+mj-lt"/>
                        </a:rPr>
                        <a:t>194</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2100" b="0" i="0" u="none" strike="noStrike" dirty="0">
                          <a:solidFill>
                            <a:srgbClr val="000000"/>
                          </a:solidFill>
                          <a:effectLst/>
                          <a:latin typeface="+mj-lt"/>
                        </a:rPr>
                        <a:t>196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73220221"/>
                  </a:ext>
                </a:extLst>
              </a:tr>
              <a:tr h="184290">
                <a:tc>
                  <a:txBody>
                    <a:bodyPr/>
                    <a:lstStyle/>
                    <a:p>
                      <a:pPr algn="l" rtl="0" fontAlgn="b"/>
                      <a:r>
                        <a:rPr lang="en-US" sz="2100" b="0" i="0" u="none" strike="noStrike" dirty="0">
                          <a:solidFill>
                            <a:srgbClr val="000000"/>
                          </a:solidFill>
                          <a:effectLst/>
                          <a:latin typeface="+mj-lt"/>
                        </a:rPr>
                        <a:t>AIC</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4336.02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4332.84</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4344.14</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4331.54</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4343.72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4346.78</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4328.52</a:t>
                      </a:r>
                    </a:p>
                  </a:txBody>
                  <a:tcPr marL="9525" marR="9525" marT="9525" marB="0" anchor="b">
                    <a:lnL>
                      <a:noFill/>
                    </a:lnL>
                    <a:lnR>
                      <a:noFill/>
                    </a:lnR>
                    <a:lnT>
                      <a:noFill/>
                    </a:lnT>
                    <a:lnB>
                      <a:noFill/>
                    </a:lnB>
                  </a:tcPr>
                </a:tc>
                <a:extLst>
                  <a:ext uri="{0D108BD9-81ED-4DB2-BD59-A6C34878D82A}">
                    <a16:rowId xmlns:a16="http://schemas.microsoft.com/office/drawing/2014/main" val="3285719549"/>
                  </a:ext>
                </a:extLst>
              </a:tr>
              <a:tr h="368581">
                <a:tc>
                  <a:txBody>
                    <a:bodyPr/>
                    <a:lstStyle/>
                    <a:p>
                      <a:pPr algn="l" rtl="0" fontAlgn="b"/>
                      <a:r>
                        <a:rPr lang="el-GR" sz="2100" b="0" i="0" u="none" strike="noStrike" dirty="0">
                          <a:solidFill>
                            <a:srgbClr val="000000"/>
                          </a:solidFill>
                          <a:effectLst/>
                          <a:latin typeface="+mj-lt"/>
                        </a:rPr>
                        <a:t>Δ</a:t>
                      </a:r>
                      <a:r>
                        <a:rPr lang="en-US" sz="2100" b="0" i="0" u="none" strike="noStrike" dirty="0">
                          <a:solidFill>
                            <a:srgbClr val="000000"/>
                          </a:solidFill>
                          <a:effectLst/>
                          <a:latin typeface="+mj-lt"/>
                        </a:rPr>
                        <a:t>AIC</a:t>
                      </a:r>
                    </a:p>
                  </a:txBody>
                  <a:tcPr marL="9525" marR="9525" marT="9525" marB="0" anchor="b">
                    <a:lnL>
                      <a:noFill/>
                    </a:lnL>
                    <a:lnR>
                      <a:noFill/>
                    </a:lnR>
                    <a:lnT>
                      <a:noFill/>
                    </a:lnT>
                    <a:lnB>
                      <a:noFill/>
                    </a:lnB>
                  </a:tcPr>
                </a:tc>
                <a:tc>
                  <a:txBody>
                    <a:bodyPr/>
                    <a:lstStyle/>
                    <a:p>
                      <a:pPr algn="ctr" fontAlgn="b"/>
                      <a:r>
                        <a:rPr lang="en-US" sz="2100" b="1" i="0" u="none" strike="noStrike" dirty="0">
                          <a:solidFill>
                            <a:srgbClr val="000000"/>
                          </a:solidFill>
                          <a:effectLst/>
                          <a:latin typeface="+mj-lt"/>
                        </a:rPr>
                        <a:t>7.50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mj-lt"/>
                        </a:rPr>
                        <a:t>4.32</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mj-lt"/>
                        </a:rPr>
                        <a:t>15.62</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mj-lt"/>
                        </a:rPr>
                        <a:t>3.02</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mj-lt"/>
                        </a:rPr>
                        <a:t>15.20</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0" i="0" u="none" strike="noStrike">
                          <a:solidFill>
                            <a:srgbClr val="000000"/>
                          </a:solidFill>
                          <a:effectLst/>
                          <a:latin typeface="+mj-lt"/>
                        </a:rPr>
                        <a:t>18.26</a:t>
                      </a:r>
                    </a:p>
                  </a:txBody>
                  <a:tcPr marL="9525" marR="9525" marT="9525" marB="0" anchor="b">
                    <a:lnL>
                      <a:noFill/>
                    </a:lnL>
                    <a:lnR>
                      <a:noFill/>
                    </a:lnR>
                    <a:lnT>
                      <a:noFill/>
                    </a:lnT>
                    <a:lnB>
                      <a:noFill/>
                    </a:lnB>
                    <a:solidFill>
                      <a:schemeClr val="accent2">
                        <a:lumMod val="60000"/>
                        <a:lumOff val="40000"/>
                      </a:schemeClr>
                    </a:solidFill>
                  </a:tcPr>
                </a:tc>
                <a:tc>
                  <a:txBody>
                    <a:bodyPr/>
                    <a:lstStyle/>
                    <a:p>
                      <a:pPr algn="ctr" fontAlgn="b"/>
                      <a:r>
                        <a:rPr lang="en-US" sz="2100" b="1" i="0" u="none" strike="noStrike" dirty="0">
                          <a:solidFill>
                            <a:srgbClr val="000000"/>
                          </a:solidFill>
                          <a:effectLst/>
                          <a:latin typeface="+mj-lt"/>
                        </a:rPr>
                        <a:t>0.00</a:t>
                      </a:r>
                    </a:p>
                  </a:txBody>
                  <a:tcPr marL="9525" marR="9525" marT="9525" marB="0" anchor="b">
                    <a:lnL>
                      <a:noFill/>
                    </a:lnL>
                    <a:lnR>
                      <a:noFill/>
                    </a:lnR>
                    <a:lnT>
                      <a:noFill/>
                    </a:lnT>
                    <a:lnB>
                      <a:noFill/>
                    </a:lnB>
                    <a:solidFill>
                      <a:schemeClr val="accent2">
                        <a:lumMod val="60000"/>
                        <a:lumOff val="40000"/>
                      </a:schemeClr>
                    </a:solidFill>
                  </a:tcPr>
                </a:tc>
                <a:extLst>
                  <a:ext uri="{0D108BD9-81ED-4DB2-BD59-A6C34878D82A}">
                    <a16:rowId xmlns:a16="http://schemas.microsoft.com/office/drawing/2014/main" val="4049066490"/>
                  </a:ext>
                </a:extLst>
              </a:tr>
              <a:tr h="172336">
                <a:tc>
                  <a:txBody>
                    <a:bodyPr/>
                    <a:lstStyle/>
                    <a:p>
                      <a:pPr algn="l" fontAlgn="b"/>
                      <a:r>
                        <a:rPr lang="en-US" sz="2100" b="0" i="0" u="none" strike="noStrike">
                          <a:solidFill>
                            <a:srgbClr val="000000"/>
                          </a:solidFill>
                          <a:effectLst/>
                          <a:latin typeface="+mj-lt"/>
                        </a:rPr>
                        <a:t>TOTAL</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1974.01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1972.42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1978.07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1971.77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1977.86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1979.39</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1968.26</a:t>
                      </a:r>
                    </a:p>
                  </a:txBody>
                  <a:tcPr marL="9525" marR="9525" marT="9525" marB="0" anchor="b">
                    <a:lnL>
                      <a:noFill/>
                    </a:lnL>
                    <a:lnR>
                      <a:noFill/>
                    </a:lnR>
                    <a:lnT>
                      <a:noFill/>
                    </a:lnT>
                    <a:lnB>
                      <a:noFill/>
                    </a:lnB>
                  </a:tcPr>
                </a:tc>
                <a:extLst>
                  <a:ext uri="{0D108BD9-81ED-4DB2-BD59-A6C34878D82A}">
                    <a16:rowId xmlns:a16="http://schemas.microsoft.com/office/drawing/2014/main" val="3639139235"/>
                  </a:ext>
                </a:extLst>
              </a:tr>
              <a:tr h="172336">
                <a:tc>
                  <a:txBody>
                    <a:bodyPr/>
                    <a:lstStyle/>
                    <a:p>
                      <a:pPr algn="l" fontAlgn="b"/>
                      <a:r>
                        <a:rPr lang="en-US" sz="2100" b="0" i="0" u="none" strike="noStrike">
                          <a:solidFill>
                            <a:srgbClr val="000000"/>
                          </a:solidFill>
                          <a:effectLst/>
                          <a:latin typeface="+mj-lt"/>
                        </a:rPr>
                        <a:t>Catch</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1.91E-12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2.46E-12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2.19E-12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2.47E-12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2.24E-12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2.19E-12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1.36E-12</a:t>
                      </a:r>
                    </a:p>
                  </a:txBody>
                  <a:tcPr marL="9525" marR="9525" marT="9525" marB="0" anchor="b">
                    <a:lnL>
                      <a:noFill/>
                    </a:lnL>
                    <a:lnR>
                      <a:noFill/>
                    </a:lnR>
                    <a:lnT>
                      <a:noFill/>
                    </a:lnT>
                    <a:lnB>
                      <a:noFill/>
                    </a:lnB>
                  </a:tcPr>
                </a:tc>
                <a:extLst>
                  <a:ext uri="{0D108BD9-81ED-4DB2-BD59-A6C34878D82A}">
                    <a16:rowId xmlns:a16="http://schemas.microsoft.com/office/drawing/2014/main" val="2837915143"/>
                  </a:ext>
                </a:extLst>
              </a:tr>
              <a:tr h="172336">
                <a:tc>
                  <a:txBody>
                    <a:bodyPr/>
                    <a:lstStyle/>
                    <a:p>
                      <a:pPr algn="l" fontAlgn="b"/>
                      <a:r>
                        <a:rPr lang="en-US" sz="2100" b="0" i="0" u="none" strike="noStrike">
                          <a:solidFill>
                            <a:srgbClr val="000000"/>
                          </a:solidFill>
                          <a:effectLst/>
                          <a:latin typeface="+mj-lt"/>
                        </a:rPr>
                        <a:t>Survey</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2.16</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5.81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8.92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6.31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9.73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11.58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2.00</a:t>
                      </a:r>
                    </a:p>
                  </a:txBody>
                  <a:tcPr marL="9525" marR="9525" marT="9525" marB="0" anchor="b">
                    <a:lnL>
                      <a:noFill/>
                    </a:lnL>
                    <a:lnR>
                      <a:noFill/>
                    </a:lnR>
                    <a:lnT>
                      <a:noFill/>
                    </a:lnT>
                    <a:lnB>
                      <a:noFill/>
                    </a:lnB>
                  </a:tcPr>
                </a:tc>
                <a:extLst>
                  <a:ext uri="{0D108BD9-81ED-4DB2-BD59-A6C34878D82A}">
                    <a16:rowId xmlns:a16="http://schemas.microsoft.com/office/drawing/2014/main" val="1135649146"/>
                  </a:ext>
                </a:extLst>
              </a:tr>
              <a:tr h="172336">
                <a:tc>
                  <a:txBody>
                    <a:bodyPr/>
                    <a:lstStyle/>
                    <a:p>
                      <a:pPr algn="l" fontAlgn="b"/>
                      <a:r>
                        <a:rPr lang="en-US" sz="2100" b="0" i="0" u="none" strike="noStrike" dirty="0" smtClean="0">
                          <a:solidFill>
                            <a:srgbClr val="000000"/>
                          </a:solidFill>
                          <a:effectLst/>
                          <a:latin typeface="+mj-lt"/>
                        </a:rPr>
                        <a:t>Length</a:t>
                      </a:r>
                      <a:endParaRPr lang="en-US" sz="2100" b="0" i="0" u="none" strike="noStrike" dirty="0">
                        <a:solidFill>
                          <a:srgbClr val="000000"/>
                        </a:solidFill>
                        <a:effectLst/>
                        <a:latin typeface="+mj-lt"/>
                      </a:endParaRP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1330.40</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1325.67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1327.02</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1324.28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1326.17</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1326.05</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1324.75</a:t>
                      </a:r>
                    </a:p>
                  </a:txBody>
                  <a:tcPr marL="9525" marR="9525" marT="9525" marB="0" anchor="b">
                    <a:lnL>
                      <a:noFill/>
                    </a:lnL>
                    <a:lnR>
                      <a:noFill/>
                    </a:lnR>
                    <a:lnT>
                      <a:noFill/>
                    </a:lnT>
                    <a:lnB>
                      <a:noFill/>
                    </a:lnB>
                  </a:tcPr>
                </a:tc>
                <a:extLst>
                  <a:ext uri="{0D108BD9-81ED-4DB2-BD59-A6C34878D82A}">
                    <a16:rowId xmlns:a16="http://schemas.microsoft.com/office/drawing/2014/main" val="366392017"/>
                  </a:ext>
                </a:extLst>
              </a:tr>
              <a:tr h="172336">
                <a:tc>
                  <a:txBody>
                    <a:bodyPr/>
                    <a:lstStyle/>
                    <a:p>
                      <a:pPr algn="l" fontAlgn="b"/>
                      <a:r>
                        <a:rPr lang="en-US" sz="2100" b="0" i="0" u="none" strike="noStrike" dirty="0" smtClean="0">
                          <a:solidFill>
                            <a:srgbClr val="000000"/>
                          </a:solidFill>
                          <a:effectLst/>
                          <a:latin typeface="+mj-lt"/>
                        </a:rPr>
                        <a:t>Age</a:t>
                      </a:r>
                      <a:endParaRPr lang="en-US" sz="2100" b="0" i="0" u="none" strike="noStrike" dirty="0">
                        <a:solidFill>
                          <a:srgbClr val="000000"/>
                        </a:solidFill>
                        <a:effectLst/>
                        <a:latin typeface="+mj-lt"/>
                      </a:endParaRP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633.31</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632.93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634.22</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633.18</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634.03</a:t>
                      </a:r>
                    </a:p>
                  </a:txBody>
                  <a:tcPr marL="9525" marR="9525" marT="9525" marB="0" anchor="b">
                    <a:lnL>
                      <a:noFill/>
                    </a:lnL>
                    <a:lnR>
                      <a:noFill/>
                    </a:lnR>
                    <a:lnT>
                      <a:noFill/>
                    </a:lnT>
                    <a:lnB>
                      <a:noFill/>
                    </a:lnB>
                  </a:tcPr>
                </a:tc>
                <a:tc>
                  <a:txBody>
                    <a:bodyPr/>
                    <a:lstStyle/>
                    <a:p>
                      <a:pPr algn="ctr" fontAlgn="b"/>
                      <a:r>
                        <a:rPr lang="en-US" sz="2100" b="0" i="0" u="none" strike="noStrike">
                          <a:solidFill>
                            <a:srgbClr val="000000"/>
                          </a:solidFill>
                          <a:effectLst/>
                          <a:latin typeface="+mj-lt"/>
                        </a:rPr>
                        <a:t>633.84</a:t>
                      </a:r>
                    </a:p>
                  </a:txBody>
                  <a:tcPr marL="9525" marR="9525" marT="9525" marB="0" anchor="b">
                    <a:lnL>
                      <a:noFill/>
                    </a:lnL>
                    <a:lnR>
                      <a:noFill/>
                    </a:lnR>
                    <a:lnT>
                      <a:noFill/>
                    </a:lnT>
                    <a:lnB>
                      <a:noFill/>
                    </a:lnB>
                  </a:tcPr>
                </a:tc>
                <a:tc>
                  <a:txBody>
                    <a:bodyPr/>
                    <a:lstStyle/>
                    <a:p>
                      <a:pPr algn="ctr" fontAlgn="b"/>
                      <a:r>
                        <a:rPr lang="en-US" sz="2100" b="0" i="0" u="none" strike="noStrike" dirty="0">
                          <a:solidFill>
                            <a:srgbClr val="000000"/>
                          </a:solidFill>
                          <a:effectLst/>
                          <a:latin typeface="+mj-lt"/>
                        </a:rPr>
                        <a:t>633.33</a:t>
                      </a:r>
                    </a:p>
                  </a:txBody>
                  <a:tcPr marL="9525" marR="9525" marT="9525" marB="0" anchor="b">
                    <a:lnL>
                      <a:noFill/>
                    </a:lnL>
                    <a:lnR>
                      <a:noFill/>
                    </a:lnR>
                    <a:lnT>
                      <a:noFill/>
                    </a:lnT>
                    <a:lnB>
                      <a:noFill/>
                    </a:lnB>
                  </a:tcPr>
                </a:tc>
                <a:extLst>
                  <a:ext uri="{0D108BD9-81ED-4DB2-BD59-A6C34878D82A}">
                    <a16:rowId xmlns:a16="http://schemas.microsoft.com/office/drawing/2014/main" val="177998003"/>
                  </a:ext>
                </a:extLst>
              </a:tr>
            </a:tbl>
          </a:graphicData>
        </a:graphic>
      </p:graphicFrame>
    </p:spTree>
    <p:extLst>
      <p:ext uri="{BB962C8B-B14F-4D97-AF65-F5344CB8AC3E}">
        <p14:creationId xmlns:p14="http://schemas.microsoft.com/office/powerpoint/2010/main" val="3246741393"/>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Longline survey selectivity</a:t>
            </a:r>
            <a:endParaRPr lang="en-US" dirty="0"/>
          </a:p>
        </p:txBody>
      </p:sp>
      <p:sp>
        <p:nvSpPr>
          <p:cNvPr id="5" name="Content Placeholder 4"/>
          <p:cNvSpPr>
            <a:spLocks noGrp="1"/>
          </p:cNvSpPr>
          <p:nvPr>
            <p:ph idx="4294967295"/>
          </p:nvPr>
        </p:nvSpPr>
        <p:spPr>
          <a:xfrm>
            <a:off x="0" y="1168400"/>
            <a:ext cx="12077700" cy="4351338"/>
          </a:xfrm>
          <a:prstGeom prst="rect">
            <a:avLst/>
          </a:prstGeom>
        </p:spPr>
        <p:txBody>
          <a:bodyPr>
            <a:normAutofit/>
          </a:bodyPr>
          <a:lstStyle/>
          <a:p>
            <a:r>
              <a:rPr lang="en-US" sz="2800" dirty="0" smtClean="0"/>
              <a:t>But, doesn’t resolve the shape of selectivity</a:t>
            </a:r>
          </a:p>
          <a:p>
            <a:r>
              <a:rPr lang="en-US" sz="2800" dirty="0" smtClean="0"/>
              <a:t>And back-and-forth in terms of fitting the LL survey the ‘best’</a:t>
            </a:r>
          </a:p>
          <a:p>
            <a:r>
              <a:rPr lang="en-US" sz="2800" dirty="0" smtClean="0"/>
              <a:t>Work is on-going to investigate environmental links (Krista </a:t>
            </a:r>
            <a:r>
              <a:rPr lang="en-US" sz="2800" dirty="0" err="1" smtClean="0"/>
              <a:t>Oke</a:t>
            </a:r>
            <a:r>
              <a:rPr lang="en-US" sz="2800" dirty="0" smtClean="0"/>
              <a:t>)</a:t>
            </a:r>
            <a:endParaRPr lang="en-US" sz="2800" dirty="0"/>
          </a:p>
          <a:p>
            <a:endParaRPr lang="en-US" sz="2800" dirty="0" smtClean="0"/>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2280" t="17510" r="24082" b="15822"/>
          <a:stretch/>
        </p:blipFill>
        <p:spPr>
          <a:xfrm>
            <a:off x="1000896" y="3225375"/>
            <a:ext cx="3815416" cy="291825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9566"/>
          <a:stretch/>
        </p:blipFill>
        <p:spPr>
          <a:xfrm>
            <a:off x="4923136" y="2932802"/>
            <a:ext cx="4873516" cy="3390211"/>
          </a:xfrm>
          <a:prstGeom prst="rect">
            <a:avLst/>
          </a:prstGeom>
        </p:spPr>
      </p:pic>
    </p:spTree>
    <p:extLst>
      <p:ext uri="{BB962C8B-B14F-4D97-AF65-F5344CB8AC3E}">
        <p14:creationId xmlns:p14="http://schemas.microsoft.com/office/powerpoint/2010/main" val="325091128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More on selectivity</a:t>
            </a:r>
            <a:endParaRPr lang="en-US" dirty="0"/>
          </a:p>
        </p:txBody>
      </p:sp>
      <p:sp>
        <p:nvSpPr>
          <p:cNvPr id="5" name="Content Placeholder 4"/>
          <p:cNvSpPr>
            <a:spLocks noGrp="1"/>
          </p:cNvSpPr>
          <p:nvPr>
            <p:ph idx="4294967295"/>
          </p:nvPr>
        </p:nvSpPr>
        <p:spPr>
          <a:xfrm>
            <a:off x="838200" y="1938867"/>
            <a:ext cx="10515600" cy="2980267"/>
          </a:xfrm>
          <a:prstGeom prst="rect">
            <a:avLst/>
          </a:prstGeom>
        </p:spPr>
        <p:txBody>
          <a:bodyPr>
            <a:noAutofit/>
          </a:bodyPr>
          <a:lstStyle/>
          <a:p>
            <a:pPr marL="0" indent="0" algn="ctr">
              <a:buNone/>
            </a:pPr>
            <a:r>
              <a:rPr lang="en-US" sz="2800" b="1" i="1" dirty="0"/>
              <a:t>The SSC requests a thorough revaluation of the current modeling approach for survey selectivity and catchability</a:t>
            </a:r>
            <a:r>
              <a:rPr lang="en-US" sz="2800" i="1" dirty="0">
                <a:solidFill>
                  <a:schemeClr val="bg2">
                    <a:lumMod val="90000"/>
                  </a:schemeClr>
                </a:solidFill>
              </a:rPr>
              <a:t>, including alternatives to the current selectivity blocks in the trawl survey, and alternatives to a strongly dome-shaped selectivity in the longline survey, and whether selectivity rather than catchability is more appropriately modeled with a time-varying temperature covariate.</a:t>
            </a:r>
          </a:p>
        </p:txBody>
      </p:sp>
    </p:spTree>
    <p:extLst>
      <p:ext uri="{BB962C8B-B14F-4D97-AF65-F5344CB8AC3E}">
        <p14:creationId xmlns:p14="http://schemas.microsoft.com/office/powerpoint/2010/main" val="336792535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Selectivity vs catchability</a:t>
            </a:r>
            <a:endParaRPr lang="en-US" dirty="0"/>
          </a:p>
        </p:txBody>
      </p:sp>
      <p:sp>
        <p:nvSpPr>
          <p:cNvPr id="5" name="Content Placeholder 4"/>
          <p:cNvSpPr>
            <a:spLocks noGrp="1"/>
          </p:cNvSpPr>
          <p:nvPr>
            <p:ph idx="4294967295"/>
          </p:nvPr>
        </p:nvSpPr>
        <p:spPr>
          <a:xfrm>
            <a:off x="0" y="1206500"/>
            <a:ext cx="11991975" cy="4351338"/>
          </a:xfrm>
          <a:prstGeom prst="rect">
            <a:avLst/>
          </a:prstGeom>
        </p:spPr>
        <p:txBody>
          <a:bodyPr>
            <a:normAutofit/>
          </a:bodyPr>
          <a:lstStyle/>
          <a:p>
            <a:r>
              <a:rPr lang="en-US" sz="2800" dirty="0" smtClean="0"/>
              <a:t>Looking through the history of this assessment, it’s a continual story of investigating selectivity vs catchability</a:t>
            </a:r>
          </a:p>
          <a:p>
            <a:pPr lvl="1"/>
            <a:r>
              <a:rPr lang="en-US" sz="2800" dirty="0" smtClean="0"/>
              <a:t>Catchability has been fixed, estimated, informed</a:t>
            </a:r>
          </a:p>
          <a:p>
            <a:pPr lvl="1"/>
            <a:r>
              <a:rPr lang="en-US" sz="2800" dirty="0" smtClean="0"/>
              <a:t>Selectivity has come in all shapes and forms across age/length and time</a:t>
            </a:r>
          </a:p>
          <a:p>
            <a:r>
              <a:rPr lang="en-US" sz="2800" dirty="0" smtClean="0"/>
              <a:t>What we may have now that they didn’t have then, is an objective way to define input sample size for age/length/CAAL data</a:t>
            </a:r>
          </a:p>
          <a:p>
            <a:pPr lvl="1"/>
            <a:r>
              <a:rPr lang="en-US" sz="2800" dirty="0" smtClean="0"/>
              <a:t>Does it matter?</a:t>
            </a:r>
            <a:endParaRPr lang="en-US" sz="2800" dirty="0"/>
          </a:p>
          <a:p>
            <a:endParaRPr lang="en-US" sz="2800" dirty="0" smtClean="0"/>
          </a:p>
        </p:txBody>
      </p:sp>
    </p:spTree>
    <p:extLst>
      <p:ext uri="{BB962C8B-B14F-4D97-AF65-F5344CB8AC3E}">
        <p14:creationId xmlns:p14="http://schemas.microsoft.com/office/powerpoint/2010/main" val="107475187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Selectivity vs catchability</a:t>
            </a:r>
            <a:endParaRPr lang="en-US" dirty="0"/>
          </a:p>
        </p:txBody>
      </p:sp>
      <p:sp>
        <p:nvSpPr>
          <p:cNvPr id="5" name="Content Placeholder 4"/>
          <p:cNvSpPr>
            <a:spLocks noGrp="1"/>
          </p:cNvSpPr>
          <p:nvPr>
            <p:ph idx="4294967295"/>
          </p:nvPr>
        </p:nvSpPr>
        <p:spPr>
          <a:xfrm>
            <a:off x="-1" y="1216025"/>
            <a:ext cx="11860107" cy="4351338"/>
          </a:xfrm>
          <a:prstGeom prst="rect">
            <a:avLst/>
          </a:prstGeom>
        </p:spPr>
        <p:txBody>
          <a:bodyPr>
            <a:normAutofit/>
          </a:bodyPr>
          <a:lstStyle/>
          <a:p>
            <a:r>
              <a:rPr lang="en-US" sz="2800" dirty="0" smtClean="0"/>
              <a:t>Relative ISS between surveys/fishery fleets has direct implications on model estimates of selectivity, recruitment, catchability…</a:t>
            </a:r>
          </a:p>
          <a:p>
            <a:r>
              <a:rPr lang="en-US" sz="2800" b="1" u="sng" dirty="0" smtClean="0">
                <a:solidFill>
                  <a:schemeClr val="accent2">
                    <a:lumMod val="75000"/>
                  </a:schemeClr>
                </a:solidFill>
              </a:rPr>
              <a:t>Recommend:</a:t>
            </a:r>
            <a:r>
              <a:rPr lang="en-US" sz="2800" dirty="0" smtClean="0"/>
              <a:t> Get composition data ISS set up first (Longline survey, Fishery-Brett Stacy), then start digging into selectivity vs catchability</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b="9706"/>
          <a:stretch/>
        </p:blipFill>
        <p:spPr>
          <a:xfrm>
            <a:off x="620818" y="3527861"/>
            <a:ext cx="3238506" cy="2249369"/>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9051"/>
          <a:stretch/>
        </p:blipFill>
        <p:spPr>
          <a:xfrm>
            <a:off x="3859324" y="3527861"/>
            <a:ext cx="3283272" cy="229699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b="8297"/>
          <a:stretch/>
        </p:blipFill>
        <p:spPr>
          <a:xfrm>
            <a:off x="7097830" y="3527861"/>
            <a:ext cx="3283272" cy="2316044"/>
          </a:xfrm>
          <a:prstGeom prst="rect">
            <a:avLst/>
          </a:prstGeom>
        </p:spPr>
      </p:pic>
    </p:spTree>
    <p:extLst>
      <p:ext uri="{BB962C8B-B14F-4D97-AF65-F5344CB8AC3E}">
        <p14:creationId xmlns:p14="http://schemas.microsoft.com/office/powerpoint/2010/main" val="716053208"/>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Maturity</a:t>
            </a:r>
            <a:endParaRPr lang="en-US" dirty="0"/>
          </a:p>
        </p:txBody>
      </p:sp>
      <p:sp>
        <p:nvSpPr>
          <p:cNvPr id="5" name="Content Placeholder 4"/>
          <p:cNvSpPr>
            <a:spLocks noGrp="1"/>
          </p:cNvSpPr>
          <p:nvPr>
            <p:ph idx="4294967295"/>
          </p:nvPr>
        </p:nvSpPr>
        <p:spPr>
          <a:xfrm>
            <a:off x="838200" y="2717218"/>
            <a:ext cx="10515600" cy="1423564"/>
          </a:xfrm>
          <a:prstGeom prst="rect">
            <a:avLst/>
          </a:prstGeom>
        </p:spPr>
        <p:txBody>
          <a:bodyPr>
            <a:noAutofit/>
          </a:bodyPr>
          <a:lstStyle/>
          <a:p>
            <a:pPr marL="0" indent="0" algn="ctr">
              <a:buNone/>
            </a:pPr>
            <a:r>
              <a:rPr lang="en-US" sz="2800" i="1" dirty="0"/>
              <a:t>The SSC supports the GOA GPT recommendation to work up the backlog of maturity data, and further to evaluate trends in maturity, as well as relationships between growth and maturity.</a:t>
            </a:r>
            <a:endParaRPr lang="en-US" sz="2800" i="1" dirty="0" smtClean="0"/>
          </a:p>
        </p:txBody>
      </p:sp>
    </p:spTree>
    <p:extLst>
      <p:ext uri="{BB962C8B-B14F-4D97-AF65-F5344CB8AC3E}">
        <p14:creationId xmlns:p14="http://schemas.microsoft.com/office/powerpoint/2010/main" val="1345712230"/>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5125"/>
            <a:ext cx="10515600" cy="1325563"/>
          </a:xfrm>
          <a:prstGeom prst="rect">
            <a:avLst/>
          </a:prstGeom>
        </p:spPr>
        <p:txBody>
          <a:bodyPr/>
          <a:lstStyle/>
          <a:p>
            <a:r>
              <a:rPr lang="en-US" dirty="0" smtClean="0"/>
              <a:t>Maturity</a:t>
            </a:r>
            <a:endParaRPr lang="en-US" dirty="0"/>
          </a:p>
        </p:txBody>
      </p:sp>
      <p:sp>
        <p:nvSpPr>
          <p:cNvPr id="5" name="Content Placeholder 4"/>
          <p:cNvSpPr>
            <a:spLocks noGrp="1"/>
          </p:cNvSpPr>
          <p:nvPr>
            <p:ph idx="4294967295"/>
          </p:nvPr>
        </p:nvSpPr>
        <p:spPr>
          <a:xfrm>
            <a:off x="0" y="1027906"/>
            <a:ext cx="11887200" cy="4351338"/>
          </a:xfrm>
          <a:prstGeom prst="rect">
            <a:avLst/>
          </a:prstGeom>
        </p:spPr>
        <p:txBody>
          <a:bodyPr>
            <a:normAutofit/>
          </a:bodyPr>
          <a:lstStyle/>
          <a:p>
            <a:r>
              <a:rPr lang="en-US" sz="2800" dirty="0" smtClean="0"/>
              <a:t>Recent tagging studies have provided potential information to update maturity ogive in assessment (Charlotte Levy)</a:t>
            </a:r>
          </a:p>
          <a:p>
            <a:r>
              <a:rPr lang="en-US" sz="2800" dirty="0" smtClean="0"/>
              <a:t>Winter maturity histological collections currently being read, estimated to be completed in mid-November (Sandi </a:t>
            </a:r>
            <a:r>
              <a:rPr lang="en-US" sz="2800" dirty="0" err="1" smtClean="0"/>
              <a:t>Neidetcher</a:t>
            </a:r>
            <a:r>
              <a:rPr lang="en-US" sz="2800" dirty="0" smtClean="0"/>
              <a:t>)</a:t>
            </a:r>
          </a:p>
          <a:p>
            <a:r>
              <a:rPr lang="en-US" sz="2800" dirty="0" smtClean="0"/>
              <a:t>Observer data used in assessment, Stark (2007) data also available</a:t>
            </a:r>
          </a:p>
          <a:p>
            <a:r>
              <a:rPr lang="en-US" sz="2800" dirty="0" smtClean="0"/>
              <a:t>Looking towards 2025 assessment to update maturity information</a:t>
            </a:r>
          </a:p>
        </p:txBody>
      </p:sp>
      <p:pic>
        <p:nvPicPr>
          <p:cNvPr id="1026" name="Picture 2" descr="https://lh7-rt.googleusercontent.com/docsz/AD_4nXeJZW-A72On2r6GzAW_BNpWq30u_TDOSPKCp7AVCyZE9M4CqHIs1EOnyDYIhtGcnqx7unn70JOvynYInuCtP_qS9zXS5EsA3VlXGWI4AtmH6IdGg0QXilwzdHtswv3UhdFFYU5w6Ofrt8buvOUBqIxKCV8?key=MJ4VN02NJVWp9gGdO1YKtQ"/>
          <p:cNvPicPr>
            <a:picLocks noChangeAspect="1" noChangeArrowheads="1"/>
          </p:cNvPicPr>
          <p:nvPr/>
        </p:nvPicPr>
        <p:blipFill rotWithShape="1">
          <a:blip r:embed="rId2">
            <a:extLst>
              <a:ext uri="{28A0092B-C50C-407E-A947-70E740481C1C}">
                <a14:useLocalDpi xmlns:a14="http://schemas.microsoft.com/office/drawing/2010/main" val="0"/>
              </a:ext>
            </a:extLst>
          </a:blip>
          <a:srcRect l="49907"/>
          <a:stretch/>
        </p:blipFill>
        <p:spPr bwMode="auto">
          <a:xfrm>
            <a:off x="1143000" y="4368799"/>
            <a:ext cx="3435350" cy="1943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7-rt.googleusercontent.com/docsz/AD_4nXdVqxlwPT9iW6ZCoVYk9vzvszWf6Gxkw0gAlIGO5KsVamHHJ_4QKLlZ8f5VGJxrQwErXvei4CdcdbA48oauO7yWzRELGC2QL5LGgmrb9S9YnWtVbUnzf8KUoLRX5ZU8y9g3u0rJ2Ed-T8lCgHN3zPi3zYid?key=MJ4VN02NJVWp9gGdO1YKtQ"/>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0162" y="4084867"/>
            <a:ext cx="5064125" cy="2510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968269"/>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492" y="586771"/>
            <a:ext cx="4191880" cy="3224523"/>
          </a:xfrm>
          <a:prstGeom prst="rect">
            <a:avLst/>
          </a:prstGeom>
        </p:spPr>
      </p:pic>
      <p:pic>
        <p:nvPicPr>
          <p:cNvPr id="2" name="Picture 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08483" y="3630567"/>
            <a:ext cx="3359844" cy="2584495"/>
          </a:xfrm>
          <a:prstGeom prst="rect">
            <a:avLst/>
          </a:prstGeom>
        </p:spPr>
      </p:pic>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522430"/>
            <a:ext cx="8334375" cy="4351338"/>
          </a:xfrm>
          <a:prstGeom prst="rect">
            <a:avLst/>
          </a:prstGeom>
        </p:spPr>
        <p:txBody>
          <a:bodyPr/>
          <a:lstStyle/>
          <a:p>
            <a:r>
              <a:rPr lang="en-US" sz="2800" dirty="0" smtClean="0"/>
              <a:t>Average % difference in SSB (from 2019.1b):</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2314267931"/>
              </p:ext>
            </p:extLst>
          </p:nvPr>
        </p:nvGraphicFramePr>
        <p:xfrm>
          <a:off x="600879" y="2380762"/>
          <a:ext cx="3469352" cy="3489960"/>
        </p:xfrm>
        <a:graphic>
          <a:graphicData uri="http://schemas.openxmlformats.org/drawingml/2006/table">
            <a:tbl>
              <a:tblPr/>
              <a:tblGrid>
                <a:gridCol w="1734676">
                  <a:extLst>
                    <a:ext uri="{9D8B030D-6E8A-4147-A177-3AD203B41FA5}">
                      <a16:colId xmlns:a16="http://schemas.microsoft.com/office/drawing/2014/main" val="1965745766"/>
                    </a:ext>
                  </a:extLst>
                </a:gridCol>
                <a:gridCol w="1734676">
                  <a:extLst>
                    <a:ext uri="{9D8B030D-6E8A-4147-A177-3AD203B41FA5}">
                      <a16:colId xmlns:a16="http://schemas.microsoft.com/office/drawing/2014/main" val="148174215"/>
                    </a:ext>
                  </a:extLst>
                </a:gridCol>
              </a:tblGrid>
              <a:tr h="190500">
                <a:tc>
                  <a:txBody>
                    <a:bodyPr/>
                    <a:lstStyle/>
                    <a:p>
                      <a:pPr algn="l" fontAlgn="b"/>
                      <a:r>
                        <a:rPr lang="en-US" sz="2800" b="0" i="0" u="none" strike="noStrike" dirty="0">
                          <a:solidFill>
                            <a:srgbClr val="000000"/>
                          </a:solidFill>
                          <a:effectLst/>
                          <a:latin typeface="+mj-lt"/>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800" b="0" i="0" u="none" strike="noStrike" dirty="0">
                          <a:solidFill>
                            <a:srgbClr val="000000"/>
                          </a:solidFill>
                          <a:effectLst/>
                          <a:latin typeface="+mj-lt"/>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800" b="0" i="0" u="none" strike="noStrike">
                          <a:solidFill>
                            <a:srgbClr val="000000"/>
                          </a:solidFill>
                          <a:effectLst/>
                          <a:latin typeface="+mj-lt"/>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800" b="0" i="0" u="none" strike="noStrike" dirty="0">
                          <a:solidFill>
                            <a:srgbClr val="000000"/>
                          </a:solidFill>
                          <a:effectLst/>
                          <a:latin typeface="+mj-lt"/>
                        </a:rPr>
                        <a:t>-0.06%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800" b="0" i="0" u="none" strike="noStrike">
                          <a:solidFill>
                            <a:srgbClr val="000000"/>
                          </a:solidFill>
                          <a:effectLst/>
                          <a:latin typeface="+mj-lt"/>
                        </a:rPr>
                        <a:t>2019.1c.2</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mj-lt"/>
                        </a:rPr>
                        <a:t>-4.50%</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800" b="0" i="0" u="none" strike="noStrike" dirty="0">
                          <a:solidFill>
                            <a:srgbClr val="000000"/>
                          </a:solidFill>
                          <a:effectLst/>
                          <a:latin typeface="+mj-lt"/>
                        </a:rPr>
                        <a:t>2019.1c.3</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mj-lt"/>
                        </a:rPr>
                        <a:t>0.20%</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800" b="0" i="0" u="none" strike="noStrike">
                          <a:solidFill>
                            <a:srgbClr val="000000"/>
                          </a:solidFill>
                          <a:effectLst/>
                          <a:latin typeface="+mj-lt"/>
                        </a:rPr>
                        <a:t>2019.1c.4</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mj-lt"/>
                        </a:rPr>
                        <a:t>1.63%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800" b="0" i="0" u="none" strike="noStrike">
                          <a:solidFill>
                            <a:srgbClr val="000000"/>
                          </a:solidFill>
                          <a:effectLst/>
                          <a:latin typeface="+mj-lt"/>
                        </a:rPr>
                        <a:t>2019.1c.5</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mj-lt"/>
                        </a:rPr>
                        <a:t>-0.33%</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800" b="0" i="0" u="none" strike="noStrike" dirty="0">
                          <a:solidFill>
                            <a:srgbClr val="000000"/>
                          </a:solidFill>
                          <a:effectLst/>
                          <a:latin typeface="+mj-lt"/>
                        </a:rPr>
                        <a:t>2019.1c.6</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mj-lt"/>
                        </a:rPr>
                        <a:t>-10.59%</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800" b="0" i="0" u="none" strike="noStrike">
                          <a:solidFill>
                            <a:srgbClr val="000000"/>
                          </a:solidFill>
                          <a:effectLst/>
                          <a:latin typeface="+mj-lt"/>
                        </a:rPr>
                        <a:t>2019.1c.7</a:t>
                      </a:r>
                    </a:p>
                  </a:txBody>
                  <a:tcPr marL="9525" marR="9525" marT="9525" marB="0" anchor="b">
                    <a:lnL>
                      <a:noFill/>
                    </a:lnL>
                    <a:lnR>
                      <a:noFill/>
                    </a:lnR>
                    <a:lnT>
                      <a:noFill/>
                    </a:lnT>
                    <a:lnB>
                      <a:noFill/>
                    </a:lnB>
                  </a:tcPr>
                </a:tc>
                <a:tc>
                  <a:txBody>
                    <a:bodyPr/>
                    <a:lstStyle/>
                    <a:p>
                      <a:pPr algn="r" fontAlgn="b"/>
                      <a:r>
                        <a:rPr lang="en-US" sz="2800" b="0" i="0" u="none" strike="noStrike" dirty="0">
                          <a:solidFill>
                            <a:srgbClr val="000000"/>
                          </a:solidFill>
                          <a:effectLst/>
                          <a:latin typeface="+mj-lt"/>
                        </a:rPr>
                        <a:t>-0.05%</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6780" y="2644904"/>
            <a:ext cx="4321348" cy="3324114"/>
          </a:xfrm>
          <a:prstGeom prst="rect">
            <a:avLst/>
          </a:prstGeom>
        </p:spPr>
      </p:pic>
    </p:spTree>
    <p:extLst>
      <p:ext uri="{BB962C8B-B14F-4D97-AF65-F5344CB8AC3E}">
        <p14:creationId xmlns:p14="http://schemas.microsoft.com/office/powerpoint/2010/main" val="3238081657"/>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idx="4294967295"/>
          </p:nvPr>
        </p:nvSpPr>
        <p:spPr>
          <a:xfrm>
            <a:off x="0" y="365125"/>
            <a:ext cx="10515600" cy="1325563"/>
          </a:xfrm>
          <a:prstGeom prst="rect">
            <a:avLst/>
          </a:prstGeom>
        </p:spPr>
        <p:txBody>
          <a:bodyPr/>
          <a:lstStyle/>
          <a:p>
            <a:r>
              <a:rPr lang="en-US" dirty="0"/>
              <a:t>Input </a:t>
            </a:r>
            <a:r>
              <a:rPr lang="en-US" dirty="0" smtClean="0"/>
              <a:t>data file changes</a:t>
            </a:r>
            <a:endParaRPr lang="en-US" dirty="0"/>
          </a:p>
        </p:txBody>
      </p:sp>
      <p:sp>
        <p:nvSpPr>
          <p:cNvPr id="5" name="Content Placeholder 4"/>
          <p:cNvSpPr>
            <a:spLocks noGrp="1"/>
          </p:cNvSpPr>
          <p:nvPr>
            <p:ph idx="4294967295"/>
          </p:nvPr>
        </p:nvSpPr>
        <p:spPr>
          <a:xfrm>
            <a:off x="0" y="1448042"/>
            <a:ext cx="10515600" cy="4351338"/>
          </a:xfrm>
          <a:prstGeom prst="rect">
            <a:avLst/>
          </a:prstGeom>
        </p:spPr>
        <p:txBody>
          <a:bodyPr/>
          <a:lstStyle/>
          <a:p>
            <a:r>
              <a:rPr lang="en-US" sz="2800" dirty="0" smtClean="0"/>
              <a:t>Average % difference in Recruitment:</a:t>
            </a:r>
            <a:endParaRPr lang="en-US" sz="2800" dirty="0"/>
          </a:p>
        </p:txBody>
      </p:sp>
      <p:graphicFrame>
        <p:nvGraphicFramePr>
          <p:cNvPr id="3" name="Table 2"/>
          <p:cNvGraphicFramePr>
            <a:graphicFrameLocks noGrp="1"/>
          </p:cNvGraphicFramePr>
          <p:nvPr>
            <p:extLst>
              <p:ext uri="{D42A27DB-BD31-4B8C-83A1-F6EECF244321}">
                <p14:modId xmlns:p14="http://schemas.microsoft.com/office/powerpoint/2010/main" val="1426815441"/>
              </p:ext>
            </p:extLst>
          </p:nvPr>
        </p:nvGraphicFramePr>
        <p:xfrm>
          <a:off x="157714" y="2261260"/>
          <a:ext cx="3366004" cy="3489960"/>
        </p:xfrm>
        <a:graphic>
          <a:graphicData uri="http://schemas.openxmlformats.org/drawingml/2006/table">
            <a:tbl>
              <a:tblPr/>
              <a:tblGrid>
                <a:gridCol w="1683002">
                  <a:extLst>
                    <a:ext uri="{9D8B030D-6E8A-4147-A177-3AD203B41FA5}">
                      <a16:colId xmlns:a16="http://schemas.microsoft.com/office/drawing/2014/main" val="1965745766"/>
                    </a:ext>
                  </a:extLst>
                </a:gridCol>
                <a:gridCol w="1683002">
                  <a:extLst>
                    <a:ext uri="{9D8B030D-6E8A-4147-A177-3AD203B41FA5}">
                      <a16:colId xmlns:a16="http://schemas.microsoft.com/office/drawing/2014/main" val="148174215"/>
                    </a:ext>
                  </a:extLst>
                </a:gridCol>
              </a:tblGrid>
              <a:tr h="190500">
                <a:tc>
                  <a:txBody>
                    <a:bodyPr/>
                    <a:lstStyle/>
                    <a:p>
                      <a:pPr algn="l" fontAlgn="b"/>
                      <a:r>
                        <a:rPr lang="en-US" sz="2800" b="0" i="0" u="none" strike="noStrike" dirty="0">
                          <a:solidFill>
                            <a:srgbClr val="000000"/>
                          </a:solidFill>
                          <a:effectLst/>
                          <a:latin typeface="+mj-lt"/>
                        </a:rPr>
                        <a:t>Model</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US" sz="2800" b="0" i="0" u="none" strike="noStrike" dirty="0">
                          <a:solidFill>
                            <a:srgbClr val="000000"/>
                          </a:solidFill>
                          <a:effectLst/>
                          <a:latin typeface="+mj-lt"/>
                        </a:rPr>
                        <a:t>%diff</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0299306"/>
                  </a:ext>
                </a:extLst>
              </a:tr>
              <a:tr h="190500">
                <a:tc>
                  <a:txBody>
                    <a:bodyPr/>
                    <a:lstStyle/>
                    <a:p>
                      <a:pPr algn="l" fontAlgn="b"/>
                      <a:r>
                        <a:rPr lang="en-US" sz="2800" b="0" i="0" u="none" strike="noStrike">
                          <a:solidFill>
                            <a:srgbClr val="000000"/>
                          </a:solidFill>
                          <a:effectLst/>
                          <a:latin typeface="+mj-lt"/>
                        </a:rPr>
                        <a:t>2019.1c.1</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r" fontAlgn="b"/>
                      <a:r>
                        <a:rPr lang="en-US" sz="2800" b="0" i="0" u="none" strike="noStrike">
                          <a:solidFill>
                            <a:srgbClr val="000000"/>
                          </a:solidFill>
                          <a:effectLst/>
                          <a:latin typeface="+mj-lt"/>
                        </a:rPr>
                        <a:t>-0.09%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36219063"/>
                  </a:ext>
                </a:extLst>
              </a:tr>
              <a:tr h="190500">
                <a:tc>
                  <a:txBody>
                    <a:bodyPr/>
                    <a:lstStyle/>
                    <a:p>
                      <a:pPr algn="l" fontAlgn="b"/>
                      <a:r>
                        <a:rPr lang="en-US" sz="2800" b="0" i="0" u="none" strike="noStrike" dirty="0">
                          <a:solidFill>
                            <a:srgbClr val="000000"/>
                          </a:solidFill>
                          <a:effectLst/>
                          <a:latin typeface="+mj-lt"/>
                        </a:rPr>
                        <a:t>2019.1c.2</a:t>
                      </a:r>
                    </a:p>
                  </a:txBody>
                  <a:tcPr marL="9525" marR="9525" marT="9525" marB="0" anchor="b">
                    <a:lnL>
                      <a:noFill/>
                    </a:lnL>
                    <a:lnR>
                      <a:noFill/>
                    </a:lnR>
                    <a:lnT>
                      <a:noFill/>
                    </a:lnT>
                    <a:lnB>
                      <a:noFill/>
                    </a:lnB>
                  </a:tcPr>
                </a:tc>
                <a:tc>
                  <a:txBody>
                    <a:bodyPr/>
                    <a:lstStyle/>
                    <a:p>
                      <a:pPr algn="r" fontAlgn="b"/>
                      <a:r>
                        <a:rPr lang="en-US" sz="2800" b="0" i="0" u="none" strike="noStrike" dirty="0">
                          <a:solidFill>
                            <a:srgbClr val="000000"/>
                          </a:solidFill>
                          <a:effectLst/>
                          <a:latin typeface="+mj-lt"/>
                        </a:rPr>
                        <a:t>-</a:t>
                      </a:r>
                      <a:r>
                        <a:rPr lang="en-US" sz="2800" b="1" i="0" u="none" strike="noStrike" dirty="0">
                          <a:solidFill>
                            <a:srgbClr val="000000"/>
                          </a:solidFill>
                          <a:effectLst/>
                          <a:latin typeface="+mj-lt"/>
                        </a:rPr>
                        <a:t>8.57%</a:t>
                      </a:r>
                    </a:p>
                  </a:txBody>
                  <a:tcPr marL="9525" marR="9525" marT="9525" marB="0" anchor="b">
                    <a:lnL>
                      <a:noFill/>
                    </a:lnL>
                    <a:lnR>
                      <a:noFill/>
                    </a:lnR>
                    <a:lnT>
                      <a:noFill/>
                    </a:lnT>
                    <a:lnB>
                      <a:noFill/>
                    </a:lnB>
                  </a:tcPr>
                </a:tc>
                <a:extLst>
                  <a:ext uri="{0D108BD9-81ED-4DB2-BD59-A6C34878D82A}">
                    <a16:rowId xmlns:a16="http://schemas.microsoft.com/office/drawing/2014/main" val="1666938422"/>
                  </a:ext>
                </a:extLst>
              </a:tr>
              <a:tr h="190500">
                <a:tc>
                  <a:txBody>
                    <a:bodyPr/>
                    <a:lstStyle/>
                    <a:p>
                      <a:pPr algn="l" fontAlgn="b"/>
                      <a:r>
                        <a:rPr lang="en-US" sz="2800" b="0" i="0" u="none" strike="noStrike" dirty="0">
                          <a:solidFill>
                            <a:srgbClr val="000000"/>
                          </a:solidFill>
                          <a:effectLst/>
                          <a:latin typeface="+mj-lt"/>
                        </a:rPr>
                        <a:t>2019.1c.3</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mj-lt"/>
                        </a:rPr>
                        <a:t>-0.89%</a:t>
                      </a:r>
                    </a:p>
                  </a:txBody>
                  <a:tcPr marL="9525" marR="9525" marT="9525" marB="0" anchor="b">
                    <a:lnL>
                      <a:noFill/>
                    </a:lnL>
                    <a:lnR>
                      <a:noFill/>
                    </a:lnR>
                    <a:lnT>
                      <a:noFill/>
                    </a:lnT>
                    <a:lnB>
                      <a:noFill/>
                    </a:lnB>
                  </a:tcPr>
                </a:tc>
                <a:extLst>
                  <a:ext uri="{0D108BD9-81ED-4DB2-BD59-A6C34878D82A}">
                    <a16:rowId xmlns:a16="http://schemas.microsoft.com/office/drawing/2014/main" val="1484097647"/>
                  </a:ext>
                </a:extLst>
              </a:tr>
              <a:tr h="190500">
                <a:tc>
                  <a:txBody>
                    <a:bodyPr/>
                    <a:lstStyle/>
                    <a:p>
                      <a:pPr algn="l" fontAlgn="b"/>
                      <a:r>
                        <a:rPr lang="en-US" sz="2800" b="0" i="0" u="none" strike="noStrike">
                          <a:solidFill>
                            <a:srgbClr val="000000"/>
                          </a:solidFill>
                          <a:effectLst/>
                          <a:latin typeface="+mj-lt"/>
                        </a:rPr>
                        <a:t>2019.1c.4</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mj-lt"/>
                        </a:rPr>
                        <a:t>8.93%</a:t>
                      </a:r>
                    </a:p>
                  </a:txBody>
                  <a:tcPr marL="9525" marR="9525" marT="9525" marB="0" anchor="b">
                    <a:lnL>
                      <a:noFill/>
                    </a:lnL>
                    <a:lnR>
                      <a:noFill/>
                    </a:lnR>
                    <a:lnT>
                      <a:noFill/>
                    </a:lnT>
                    <a:lnB>
                      <a:noFill/>
                    </a:lnB>
                  </a:tcPr>
                </a:tc>
                <a:extLst>
                  <a:ext uri="{0D108BD9-81ED-4DB2-BD59-A6C34878D82A}">
                    <a16:rowId xmlns:a16="http://schemas.microsoft.com/office/drawing/2014/main" val="1124152820"/>
                  </a:ext>
                </a:extLst>
              </a:tr>
              <a:tr h="190500">
                <a:tc>
                  <a:txBody>
                    <a:bodyPr/>
                    <a:lstStyle/>
                    <a:p>
                      <a:pPr algn="l" fontAlgn="b"/>
                      <a:r>
                        <a:rPr lang="en-US" sz="2800" b="0" i="0" u="none" strike="noStrike">
                          <a:solidFill>
                            <a:srgbClr val="000000"/>
                          </a:solidFill>
                          <a:effectLst/>
                          <a:latin typeface="+mj-lt"/>
                        </a:rPr>
                        <a:t>2019.1c.5</a:t>
                      </a:r>
                    </a:p>
                  </a:txBody>
                  <a:tcPr marL="9525" marR="9525" marT="9525" marB="0" anchor="b">
                    <a:lnL>
                      <a:noFill/>
                    </a:lnL>
                    <a:lnR>
                      <a:noFill/>
                    </a:lnR>
                    <a:lnT>
                      <a:noFill/>
                    </a:lnT>
                    <a:lnB>
                      <a:noFill/>
                    </a:lnB>
                  </a:tcPr>
                </a:tc>
                <a:tc>
                  <a:txBody>
                    <a:bodyPr/>
                    <a:lstStyle/>
                    <a:p>
                      <a:pPr algn="r" fontAlgn="b"/>
                      <a:r>
                        <a:rPr lang="en-US" sz="2800" b="0" i="0" u="none" strike="noStrike">
                          <a:solidFill>
                            <a:srgbClr val="000000"/>
                          </a:solidFill>
                          <a:effectLst/>
                          <a:latin typeface="+mj-lt"/>
                        </a:rPr>
                        <a:t>0.79%</a:t>
                      </a:r>
                    </a:p>
                  </a:txBody>
                  <a:tcPr marL="9525" marR="9525" marT="9525" marB="0" anchor="b">
                    <a:lnL>
                      <a:noFill/>
                    </a:lnL>
                    <a:lnR>
                      <a:noFill/>
                    </a:lnR>
                    <a:lnT>
                      <a:noFill/>
                    </a:lnT>
                    <a:lnB>
                      <a:noFill/>
                    </a:lnB>
                  </a:tcPr>
                </a:tc>
                <a:extLst>
                  <a:ext uri="{0D108BD9-81ED-4DB2-BD59-A6C34878D82A}">
                    <a16:rowId xmlns:a16="http://schemas.microsoft.com/office/drawing/2014/main" val="3041851731"/>
                  </a:ext>
                </a:extLst>
              </a:tr>
              <a:tr h="190500">
                <a:tc>
                  <a:txBody>
                    <a:bodyPr/>
                    <a:lstStyle/>
                    <a:p>
                      <a:pPr algn="l" fontAlgn="b"/>
                      <a:r>
                        <a:rPr lang="en-US" sz="2800" b="0" i="0" u="none" strike="noStrike" dirty="0">
                          <a:solidFill>
                            <a:srgbClr val="000000"/>
                          </a:solidFill>
                          <a:effectLst/>
                          <a:latin typeface="+mj-lt"/>
                        </a:rPr>
                        <a:t>2019.1c.6</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mj-lt"/>
                        </a:rPr>
                        <a:t>8.07%</a:t>
                      </a:r>
                    </a:p>
                  </a:txBody>
                  <a:tcPr marL="9525" marR="9525" marT="9525" marB="0" anchor="b">
                    <a:lnL>
                      <a:noFill/>
                    </a:lnL>
                    <a:lnR>
                      <a:noFill/>
                    </a:lnR>
                    <a:lnT>
                      <a:noFill/>
                    </a:lnT>
                    <a:lnB>
                      <a:noFill/>
                    </a:lnB>
                  </a:tcPr>
                </a:tc>
                <a:extLst>
                  <a:ext uri="{0D108BD9-81ED-4DB2-BD59-A6C34878D82A}">
                    <a16:rowId xmlns:a16="http://schemas.microsoft.com/office/drawing/2014/main" val="3273208571"/>
                  </a:ext>
                </a:extLst>
              </a:tr>
              <a:tr h="190500">
                <a:tc>
                  <a:txBody>
                    <a:bodyPr/>
                    <a:lstStyle/>
                    <a:p>
                      <a:pPr algn="l" fontAlgn="b"/>
                      <a:r>
                        <a:rPr lang="en-US" sz="2800" b="0" i="0" u="none" strike="noStrike">
                          <a:solidFill>
                            <a:srgbClr val="000000"/>
                          </a:solidFill>
                          <a:effectLst/>
                          <a:latin typeface="+mj-lt"/>
                        </a:rPr>
                        <a:t>2019.1c.7</a:t>
                      </a:r>
                    </a:p>
                  </a:txBody>
                  <a:tcPr marL="9525" marR="9525" marT="9525" marB="0" anchor="b">
                    <a:lnL>
                      <a:noFill/>
                    </a:lnL>
                    <a:lnR>
                      <a:noFill/>
                    </a:lnR>
                    <a:lnT>
                      <a:noFill/>
                    </a:lnT>
                    <a:lnB>
                      <a:noFill/>
                    </a:lnB>
                  </a:tcPr>
                </a:tc>
                <a:tc>
                  <a:txBody>
                    <a:bodyPr/>
                    <a:lstStyle/>
                    <a:p>
                      <a:pPr algn="r" fontAlgn="b"/>
                      <a:r>
                        <a:rPr lang="en-US" sz="2800" b="1" i="0" u="none" strike="noStrike" dirty="0">
                          <a:solidFill>
                            <a:srgbClr val="000000"/>
                          </a:solidFill>
                          <a:effectLst/>
                          <a:latin typeface="+mj-lt"/>
                        </a:rPr>
                        <a:t>1.30%</a:t>
                      </a:r>
                    </a:p>
                  </a:txBody>
                  <a:tcPr marL="9525" marR="9525" marT="9525" marB="0" anchor="b">
                    <a:lnL>
                      <a:noFill/>
                    </a:lnL>
                    <a:lnR>
                      <a:noFill/>
                    </a:lnR>
                    <a:lnT>
                      <a:noFill/>
                    </a:lnT>
                    <a:lnB>
                      <a:noFill/>
                    </a:lnB>
                  </a:tcPr>
                </a:tc>
                <a:extLst>
                  <a:ext uri="{0D108BD9-81ED-4DB2-BD59-A6C34878D82A}">
                    <a16:rowId xmlns:a16="http://schemas.microsoft.com/office/drawing/2014/main" val="191704751"/>
                  </a:ext>
                </a:extLst>
              </a:tr>
            </a:tbl>
          </a:graphicData>
        </a:graphic>
      </p:graphicFrame>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1431" y="2348838"/>
            <a:ext cx="4735756" cy="3642889"/>
          </a:xfrm>
          <a:prstGeom prst="rect">
            <a:avLst/>
          </a:prstGeom>
        </p:spPr>
      </p:pic>
      <p:grpSp>
        <p:nvGrpSpPr>
          <p:cNvPr id="13" name="Group 12"/>
          <p:cNvGrpSpPr/>
          <p:nvPr/>
        </p:nvGrpSpPr>
        <p:grpSpPr>
          <a:xfrm>
            <a:off x="8464216" y="72190"/>
            <a:ext cx="3727784" cy="6731668"/>
            <a:chOff x="8464216" y="72190"/>
            <a:chExt cx="3727784" cy="6731668"/>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2973" b="16109"/>
            <a:stretch/>
          </p:blipFill>
          <p:spPr>
            <a:xfrm>
              <a:off x="8464216" y="72190"/>
              <a:ext cx="3727784" cy="218907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t="4268" b="16098"/>
            <a:stretch/>
          </p:blipFill>
          <p:spPr>
            <a:xfrm>
              <a:off x="8464216" y="2261260"/>
              <a:ext cx="3727784" cy="2154330"/>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3228" b="8493"/>
            <a:stretch/>
          </p:blipFill>
          <p:spPr>
            <a:xfrm>
              <a:off x="8464216" y="4415590"/>
              <a:ext cx="3727784" cy="2388268"/>
            </a:xfrm>
            <a:prstGeom prst="rect">
              <a:avLst/>
            </a:prstGeom>
          </p:spPr>
        </p:pic>
      </p:grpSp>
    </p:spTree>
    <p:extLst>
      <p:ext uri="{BB962C8B-B14F-4D97-AF65-F5344CB8AC3E}">
        <p14:creationId xmlns:p14="http://schemas.microsoft.com/office/powerpoint/2010/main" val="2351002396"/>
      </p:ext>
    </p:extLst>
  </p:cSld>
  <p:clrMapOvr>
    <a:masterClrMapping/>
  </p:clrMapOvr>
  <mc:AlternateContent xmlns:mc="http://schemas.openxmlformats.org/markup-compatibility/2006">
    <mc:Choice xmlns:p14="http://schemas.microsoft.com/office/powerpoint/2010/main" Requires="p14">
      <p:transition p14:dur="0" advClick="0" advTm="5000"/>
    </mc:Choice>
    <mc:Fallback>
      <p:transition advClick="0" advTm="5000"/>
    </mc:Fallback>
  </mc:AlternateContent>
</p:sld>
</file>

<file path=ppt/theme/theme1.xml><?xml version="1.0" encoding="utf-8"?>
<a:theme xmlns:a="http://schemas.openxmlformats.org/drawingml/2006/main" name="1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SHERIES Slides Widescreen" id="{58E0E56D-1DB3-354A-951C-4F0649471FA2}" vid="{F5C8FAA9-5EB7-3D46-BE81-8455EDCF7A66}"/>
    </a:ext>
  </a:extLst>
</a:theme>
</file>

<file path=ppt/theme/theme10.xml><?xml version="1.0" encoding="utf-8"?>
<a:theme xmlns:a="http://schemas.openxmlformats.org/drawingml/2006/main" name="3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SHERIES Slides Widescreen" id="{58E0E56D-1DB3-354A-951C-4F0649471FA2}" vid="{CEF96C93-C78F-FF4A-9B9E-163920A75DC1}"/>
    </a:ext>
  </a:extLst>
</a:theme>
</file>

<file path=ppt/theme/theme11.xml><?xml version="1.0" encoding="utf-8"?>
<a:theme xmlns:a="http://schemas.openxmlformats.org/drawingml/2006/main" name="1_NOAA Title Option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NOAA Fisheries Content Slides">
  <a:themeElements>
    <a:clrScheme name="Custom 11">
      <a:dk1>
        <a:srgbClr val="000000"/>
      </a:dk1>
      <a:lt1>
        <a:srgbClr val="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73F2B18F-E8E8-5A45-964F-331F96ECB487}"/>
    </a:ext>
  </a:extLst>
</a:theme>
</file>

<file path=ppt/theme/theme3.xml><?xml version="1.0" encoding="utf-8"?>
<a:theme xmlns:a="http://schemas.openxmlformats.org/drawingml/2006/main" name="6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822E0056-6089-D64B-89A5-96CDCA5B438C}"/>
    </a:ext>
  </a:extLst>
</a:theme>
</file>

<file path=ppt/theme/theme4.xml><?xml version="1.0" encoding="utf-8"?>
<a:theme xmlns:a="http://schemas.openxmlformats.org/drawingml/2006/main" name="2_Custom Design">
  <a:themeElements>
    <a:clrScheme name="FISHERIES">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SHERIES Slides Widescreen" id="{58E0E56D-1DB3-354A-951C-4F0649471FA2}" vid="{CEF96C93-C78F-FF4A-9B9E-163920A75DC1}"/>
    </a:ext>
  </a:extLst>
</a:theme>
</file>

<file path=ppt/theme/theme5.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NOAA Fisheries Content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2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73F2B18F-E8E8-5A45-964F-331F96ECB487}"/>
    </a:ext>
  </a:extLst>
</a:theme>
</file>

<file path=ppt/theme/theme9.xml><?xml version="1.0" encoding="utf-8"?>
<a:theme xmlns:a="http://schemas.openxmlformats.org/drawingml/2006/main" name="7_View">
  <a:themeElements>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FISHERIES Slides Widescreen" id="{58E0E56D-1DB3-354A-951C-4F0649471FA2}" vid="{822E0056-6089-D64B-89A5-96CDCA5B438C}"/>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Fish-3-0">
    <a:dk1>
      <a:srgbClr val="000000"/>
    </a:dk1>
    <a:lt1>
      <a:srgbClr val="FFFFFF"/>
    </a:lt1>
    <a:dk2>
      <a:srgbClr val="00467F"/>
    </a:dk2>
    <a:lt2>
      <a:srgbClr val="D3EAED"/>
    </a:lt2>
    <a:accent1>
      <a:srgbClr val="008998"/>
    </a:accent1>
    <a:accent2>
      <a:srgbClr val="4C9C2E"/>
    </a:accent2>
    <a:accent3>
      <a:srgbClr val="FF8300"/>
    </a:accent3>
    <a:accent4>
      <a:srgbClr val="615BC3"/>
    </a:accent4>
    <a:accent5>
      <a:srgbClr val="0093D0"/>
    </a:accent5>
    <a:accent6>
      <a:srgbClr val="FF4438"/>
    </a:accent6>
    <a:hlink>
      <a:srgbClr val="7F7FFF"/>
    </a:hlink>
    <a:folHlink>
      <a:srgbClr val="1ECAD3"/>
    </a:folHlink>
  </a:clrScheme>
</a:themeOverride>
</file>

<file path=docProps/app.xml><?xml version="1.0" encoding="utf-8"?>
<Properties xmlns="http://schemas.openxmlformats.org/officeDocument/2006/extended-properties" xmlns:vt="http://schemas.openxmlformats.org/officeDocument/2006/docPropsVTypes">
  <Template>FISHERIES Slides Widescreen (1)</Template>
  <TotalTime>14544</TotalTime>
  <Words>4497</Words>
  <Application>Microsoft Office PowerPoint</Application>
  <PresentationFormat>Widescreen</PresentationFormat>
  <Paragraphs>882</Paragraphs>
  <Slides>77</Slides>
  <Notes>0</Notes>
  <HiddenSlides>0</HiddenSlides>
  <MMClips>0</MMClips>
  <ScaleCrop>false</ScaleCrop>
  <HeadingPairs>
    <vt:vector size="6" baseType="variant">
      <vt:variant>
        <vt:lpstr>Fonts Used</vt:lpstr>
      </vt:variant>
      <vt:variant>
        <vt:i4>9</vt:i4>
      </vt:variant>
      <vt:variant>
        <vt:lpstr>Theme</vt:lpstr>
      </vt:variant>
      <vt:variant>
        <vt:i4>12</vt:i4>
      </vt:variant>
      <vt:variant>
        <vt:lpstr>Slide Titles</vt:lpstr>
      </vt:variant>
      <vt:variant>
        <vt:i4>77</vt:i4>
      </vt:variant>
    </vt:vector>
  </HeadingPairs>
  <TitlesOfParts>
    <vt:vector size="98" baseType="lpstr">
      <vt:lpstr>Arial</vt:lpstr>
      <vt:lpstr>Arial Narrow</vt:lpstr>
      <vt:lpstr>Arial Narrow Bold</vt:lpstr>
      <vt:lpstr>Calibri</vt:lpstr>
      <vt:lpstr>Cambria</vt:lpstr>
      <vt:lpstr>Century Schoolbook</vt:lpstr>
      <vt:lpstr>Noto Sans Symbols</vt:lpstr>
      <vt:lpstr>Times New Roman</vt:lpstr>
      <vt:lpstr>Wingdings 2</vt:lpstr>
      <vt:lpstr>1_Custom Design</vt:lpstr>
      <vt:lpstr>1_View</vt:lpstr>
      <vt:lpstr>6_View</vt:lpstr>
      <vt:lpstr>2_Custom Design</vt:lpstr>
      <vt:lpstr>NOAA Title Options</vt:lpstr>
      <vt:lpstr>NOAA Fisheries Content Slides</vt:lpstr>
      <vt:lpstr>NOAA Divider Slides</vt:lpstr>
      <vt:lpstr>2_View</vt:lpstr>
      <vt:lpstr>7_View</vt:lpstr>
      <vt:lpstr>3_Custom Design</vt:lpstr>
      <vt:lpstr>1_NOAA Title Options</vt:lpstr>
      <vt:lpstr>1_NOAA Fisheries Content Slides</vt:lpstr>
      <vt:lpstr>2024 GOA Pcod assessment</vt:lpstr>
      <vt:lpstr>Background</vt:lpstr>
      <vt:lpstr>Outline</vt:lpstr>
      <vt:lpstr>Base data updates (2019.1b-2024)</vt:lpstr>
      <vt:lpstr>Input data file changes</vt:lpstr>
      <vt:lpstr>Input data file changes</vt:lpstr>
      <vt:lpstr>Input data file changes</vt:lpstr>
      <vt:lpstr>Input data file changes</vt:lpstr>
      <vt:lpstr>Input data file changes</vt:lpstr>
      <vt:lpstr>Input data file changes</vt:lpstr>
      <vt:lpstr>Input data file changes</vt:lpstr>
      <vt:lpstr>Input data file changes</vt:lpstr>
      <vt:lpstr>Data updates: ageing error &amp; bias</vt:lpstr>
      <vt:lpstr>Data updates: ageing error</vt:lpstr>
      <vt:lpstr>Data updates: ageing bias</vt:lpstr>
      <vt:lpstr>Model: updating ageing error &amp; bias</vt:lpstr>
      <vt:lpstr>Model: updating ageing error &amp; bias</vt:lpstr>
      <vt:lpstr>Fishery length comp investigations</vt:lpstr>
      <vt:lpstr>Fishery length comp overview</vt:lpstr>
      <vt:lpstr>Fishery length comp overview</vt:lpstr>
      <vt:lpstr>Fishery length comp investigations: filtering</vt:lpstr>
      <vt:lpstr>Fishery length comp investigations: filtering</vt:lpstr>
      <vt:lpstr>Fishery length comp investigations: State data</vt:lpstr>
      <vt:lpstr>Fishery length comp investigations: State data</vt:lpstr>
      <vt:lpstr>Fishery length comp investigations</vt:lpstr>
      <vt:lpstr>Fishery length comp investigations</vt:lpstr>
      <vt:lpstr>PowerPoint Presentation</vt:lpstr>
      <vt:lpstr>PowerPoint Presentation</vt:lpstr>
      <vt:lpstr>PowerPoint Presentation</vt:lpstr>
      <vt:lpstr>Fishery length comp investigations</vt:lpstr>
      <vt:lpstr>Fishery length comp investigations</vt:lpstr>
      <vt:lpstr>Fishery length comp investigations</vt:lpstr>
      <vt:lpstr>Length composition binning</vt:lpstr>
      <vt:lpstr>Length comp binning: fishery</vt:lpstr>
      <vt:lpstr>Length comp binning: survey</vt:lpstr>
      <vt:lpstr>Length comp binning</vt:lpstr>
      <vt:lpstr>Length comp binning</vt:lpstr>
      <vt:lpstr>Recommended model 2019.1e.5cm vs base</vt:lpstr>
      <vt:lpstr>Recommended model 2019.1e.5cm vs base</vt:lpstr>
      <vt:lpstr>Summary of significant assessment changes</vt:lpstr>
      <vt:lpstr>Summary of significant model changes</vt:lpstr>
      <vt:lpstr>November models</vt:lpstr>
      <vt:lpstr>SSC/PT comments</vt:lpstr>
      <vt:lpstr>Apportionment investigation</vt:lpstr>
      <vt:lpstr>Apportionment investigation</vt:lpstr>
      <vt:lpstr>Apportionment investigation</vt:lpstr>
      <vt:lpstr>Apportionment investigation: Step 1</vt:lpstr>
      <vt:lpstr>Apportionment investigation: Step 2</vt:lpstr>
      <vt:lpstr>Apportionment investigation: Comparisons</vt:lpstr>
      <vt:lpstr>Apportionment investigation: Discussion</vt:lpstr>
      <vt:lpstr>Apportionment investigation</vt:lpstr>
      <vt:lpstr>Apportionment investigation: Discussion</vt:lpstr>
      <vt:lpstr>Apportionment investigation</vt:lpstr>
      <vt:lpstr>Trawl and longline survey selectivity</vt:lpstr>
      <vt:lpstr>Trawl and longline survey selectivity</vt:lpstr>
      <vt:lpstr>Trawl survey selectivity</vt:lpstr>
      <vt:lpstr>Longline survey selectivity</vt:lpstr>
      <vt:lpstr>Longline survey selectivity</vt:lpstr>
      <vt:lpstr>Longline survey selectivity</vt:lpstr>
      <vt:lpstr>Longline survey selectivity</vt:lpstr>
      <vt:lpstr>Longline survey selectivity</vt:lpstr>
      <vt:lpstr>Longline survey selectivity</vt:lpstr>
      <vt:lpstr>More on selectivity</vt:lpstr>
      <vt:lpstr>More on selectivity</vt:lpstr>
      <vt:lpstr>Trawl and longline survey selectivity</vt:lpstr>
      <vt:lpstr>Trawl and longline survey selectivity</vt:lpstr>
      <vt:lpstr>Trawl and longline survey selectivity</vt:lpstr>
      <vt:lpstr>Trawl and longline survey selectivity</vt:lpstr>
      <vt:lpstr>More on selectivity</vt:lpstr>
      <vt:lpstr>Longline survey selectivity</vt:lpstr>
      <vt:lpstr>Longline survey selectivity</vt:lpstr>
      <vt:lpstr>Longline survey selectivity</vt:lpstr>
      <vt:lpstr>More on selectivity</vt:lpstr>
      <vt:lpstr>Selectivity vs catchability</vt:lpstr>
      <vt:lpstr>Selectivity vs catchability</vt:lpstr>
      <vt:lpstr>Maturity</vt:lpstr>
      <vt:lpstr>Maturity</vt:lpstr>
    </vt:vector>
  </TitlesOfParts>
  <Company>NOAA AFSC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differences</dc:title>
  <dc:creator>Pete.Hulson</dc:creator>
  <cp:lastModifiedBy>Pete.Hulson</cp:lastModifiedBy>
  <cp:revision>215</cp:revision>
  <dcterms:created xsi:type="dcterms:W3CDTF">2024-07-30T16:00:11Z</dcterms:created>
  <dcterms:modified xsi:type="dcterms:W3CDTF">2024-09-19T17:34:16Z</dcterms:modified>
</cp:coreProperties>
</file>